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tiff" ContentType="image/tif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17" r:id="rId1"/>
  </p:sldMasterIdLst>
  <p:sldIdLst>
    <p:sldId id="256" r:id="rId2"/>
    <p:sldId id="263" r:id="rId3"/>
    <p:sldId id="257" r:id="rId4"/>
    <p:sldId id="258" r:id="rId5"/>
    <p:sldId id="259" r:id="rId6"/>
    <p:sldId id="260" r:id="rId7"/>
    <p:sldId id="266" r:id="rId8"/>
    <p:sldId id="261" r:id="rId9"/>
    <p:sldId id="262" r:id="rId10"/>
    <p:sldId id="264" r:id="rId11"/>
    <p:sldId id="265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E8F00"/>
    <a:srgbClr val="FF2F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1"/>
    <p:restoredTop sz="94618"/>
  </p:normalViewPr>
  <p:slideViewPr>
    <p:cSldViewPr snapToGrid="0" snapToObjects="1">
      <p:cViewPr>
        <p:scale>
          <a:sx n="92" d="100"/>
          <a:sy n="92" d="100"/>
        </p:scale>
        <p:origin x="1320" y="61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Macintosh%20HD:Users:Tala:Library:Containers:com.apple.mail:Data:Library:Mail%20Downloads:29828F40-7AF6-43E6-B8C5-1B5B08BE768A:&#1050;&#1086;&#1087;&#1080;&#1103;%20&#1084;&#1072;&#1089;&#1083;&#1072;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0" i="0" u="none" strike="noStrike" kern="1200" cap="all" spc="100" normalizeH="0" baseline="0">
                <a:solidFill>
                  <a:sysClr val="windowText" lastClr="000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pPr>
            <a:r>
              <a:rPr lang="uk-UA" sz="16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ОБСЯГ</a:t>
            </a:r>
            <a:r>
              <a:rPr lang="uk-UA" sz="1600" b="0" baseline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ТА ДИНАМІКА РИНКУ МАСТИЛЬНИХ МАТЕРІАЛІВ УКРАЇНИ </a:t>
            </a:r>
            <a:r>
              <a:rPr lang="en-US" sz="16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t/</a:t>
            </a:r>
            <a:r>
              <a:rPr lang="uk-UA" sz="1600" b="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РІК</a:t>
            </a:r>
            <a:endParaRPr lang="ru-RU" sz="1600" b="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12084784766516961"/>
          <c:y val="4.0183110725036206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117247594050744"/>
          <c:y val="0.145972222222222"/>
          <c:w val="0.82686351706036698"/>
          <c:h val="0.74662839020122496"/>
        </c:manualLayout>
      </c:layout>
      <c:scatterChart>
        <c:scatterStyle val="lineMarker"/>
        <c:varyColors val="0"/>
        <c:ser>
          <c:idx val="0"/>
          <c:order val="0"/>
          <c:spPr>
            <a:ln w="28575" cap="rnd">
              <a:solidFill>
                <a:schemeClr val="lt1">
                  <a:alpha val="50000"/>
                </a:schemeClr>
              </a:solidFill>
              <a:round/>
            </a:ln>
            <a:effectLst>
              <a:outerShdw dist="25400" dir="2700000" algn="tl" rotWithShape="0">
                <a:schemeClr val="accent1"/>
              </a:outerShdw>
            </a:effectLst>
          </c:spPr>
          <c:marker>
            <c:symbol val="circle"/>
            <c:size val="6"/>
            <c:spPr>
              <a:solidFill>
                <a:schemeClr val="accent2"/>
              </a:solidFill>
              <a:ln w="22225">
                <a:solidFill>
                  <a:schemeClr val="lt1"/>
                </a:solidFill>
                <a:round/>
              </a:ln>
              <a:effectLst/>
            </c:spPr>
          </c:marker>
          <c:dLbls>
            <c:dLbl>
              <c:idx val="0"/>
              <c:layout>
                <c:manualLayout>
                  <c:x val="-3.6111111111111101E-2"/>
                  <c:y val="6.48148148148147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BCCB-AB4D-8F99-B5DF47D19301}"/>
                </c:ext>
              </c:extLst>
            </c:dLbl>
            <c:dLbl>
              <c:idx val="1"/>
              <c:layout>
                <c:manualLayout>
                  <c:x val="-6.3888888888888898E-2"/>
                  <c:y val="-6.01851851851852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CCB-AB4D-8F99-B5DF47D19301}"/>
                </c:ext>
              </c:extLst>
            </c:dLbl>
            <c:dLbl>
              <c:idx val="2"/>
              <c:layout>
                <c:manualLayout>
                  <c:x val="-3.3333333333333298E-2"/>
                  <c:y val="-6.94444444444445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CCB-AB4D-8F99-B5DF47D19301}"/>
                </c:ext>
              </c:extLst>
            </c:dLbl>
            <c:dLbl>
              <c:idx val="3"/>
              <c:layout>
                <c:manualLayout>
                  <c:x val="-3.6111111111111101E-2"/>
                  <c:y val="-6.94444444444445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CCB-AB4D-8F99-B5DF47D19301}"/>
                </c:ext>
              </c:extLst>
            </c:dLbl>
            <c:dLbl>
              <c:idx val="4"/>
              <c:layout>
                <c:manualLayout>
                  <c:x val="-5.83333333333333E-2"/>
                  <c:y val="4.16666666666666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CCB-AB4D-8F99-B5DF47D19301}"/>
                </c:ext>
              </c:extLst>
            </c:dLbl>
            <c:dLbl>
              <c:idx val="5"/>
              <c:layout>
                <c:manualLayout>
                  <c:x val="-4.4444444444444502E-2"/>
                  <c:y val="5.55555555555554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CCB-AB4D-8F99-B5DF47D19301}"/>
                </c:ext>
              </c:extLst>
            </c:dLbl>
            <c:dLbl>
              <c:idx val="6"/>
              <c:layout>
                <c:manualLayout>
                  <c:x val="-0.1"/>
                  <c:y val="-4.16666666666666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CCB-AB4D-8F99-B5DF47D1930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ysClr val="windowText" lastClr="000000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xVal>
            <c:numRef>
              <c:f>'total (2)'!$A$36:$A$42</c:f>
              <c:numCache>
                <c:formatCode>General</c:formatCode>
                <c:ptCount val="7"/>
                <c:pt idx="0">
                  <c:v>2010</c:v>
                </c:pt>
                <c:pt idx="1">
                  <c:v>2012</c:v>
                </c:pt>
                <c:pt idx="2">
                  <c:v>2013</c:v>
                </c:pt>
                <c:pt idx="3">
                  <c:v>2014</c:v>
                </c:pt>
                <c:pt idx="4">
                  <c:v>2015</c:v>
                </c:pt>
                <c:pt idx="5">
                  <c:v>2016</c:v>
                </c:pt>
                <c:pt idx="6">
                  <c:v>2017</c:v>
                </c:pt>
              </c:numCache>
            </c:numRef>
          </c:xVal>
          <c:yVal>
            <c:numRef>
              <c:f>'total (2)'!$B$36:$B$42</c:f>
              <c:numCache>
                <c:formatCode>General</c:formatCode>
                <c:ptCount val="7"/>
                <c:pt idx="0">
                  <c:v>312000</c:v>
                </c:pt>
                <c:pt idx="1">
                  <c:v>313500</c:v>
                </c:pt>
                <c:pt idx="2">
                  <c:v>250450</c:v>
                </c:pt>
                <c:pt idx="3">
                  <c:v>210400</c:v>
                </c:pt>
                <c:pt idx="4">
                  <c:v>180020</c:v>
                </c:pt>
                <c:pt idx="5">
                  <c:v>220300</c:v>
                </c:pt>
                <c:pt idx="6">
                  <c:v>260400</c:v>
                </c:pt>
              </c:numCache>
            </c:numRef>
          </c:yVal>
          <c:smooth val="0"/>
          <c:extLst>
            <c:ext xmlns:c16="http://schemas.microsoft.com/office/drawing/2014/chart" uri="{C3380CC4-5D6E-409C-BE32-E72D297353CC}">
              <c16:uniqueId val="{00000007-BCCB-AB4D-8F99-B5DF47D1930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659823456"/>
        <c:axId val="657170080"/>
      </c:scatterChart>
      <c:valAx>
        <c:axId val="659823456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lt1">
                <a:alpha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spc="1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57170080"/>
        <c:crosses val="autoZero"/>
        <c:crossBetween val="midCat"/>
      </c:valAx>
      <c:valAx>
        <c:axId val="6571700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lt1">
                  <a:alpha val="2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baseline="0">
                <a:solidFill>
                  <a:schemeClr val="lt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659823456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solidFill>
      <a:schemeClr val="accent6"/>
    </a:solidFill>
    <a:ln w="9525" cap="flat" cmpd="sng" algn="ctr">
      <a:solidFill>
        <a:schemeClr val="accent1"/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128" b="1" i="0" u="none" strike="noStrike" kern="1200" baseline="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ru-RU" dirty="0">
                <a:solidFill>
                  <a:schemeClr val="accent6">
                    <a:lumMod val="50000"/>
                  </a:schemeClr>
                </a:solidFill>
              </a:rPr>
              <a:t>СФЕРИ СПОЖИВАННЯ МАСТИЛЬНИХ МАТЕРІАЛІВ</a:t>
            </a:r>
          </a:p>
        </c:rich>
      </c:tx>
      <c:layout>
        <c:manualLayout>
          <c:xMode val="edge"/>
          <c:yMode val="edge"/>
          <c:x val="0.23469817395626502"/>
          <c:y val="0.859809558805143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baseline="0">
              <a:solidFill>
                <a:schemeClr val="accent6">
                  <a:lumMod val="50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0"/>
          <c:y val="4.7250847120256199E-3"/>
          <c:w val="1"/>
          <c:h val="0.93030709224246277"/>
        </c:manualLayout>
      </c:layout>
      <c:pie3D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СФЕРИ СПОЖИВАННЯ МАСТИЛБНИХ МАТЕРІАЛІВ</c:v>
                </c:pt>
              </c:strCache>
            </c:strRef>
          </c:tx>
          <c:explosion val="37"/>
          <c:dPt>
            <c:idx val="0"/>
            <c:bubble3D val="0"/>
            <c:explosion val="51"/>
            <c:spPr>
              <a:gradFill rotWithShape="1">
                <a:gsLst>
                  <a:gs pos="0">
                    <a:schemeClr val="accent6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1-2BFC-3243-8DF3-B907561DD519}"/>
              </c:ext>
            </c:extLst>
          </c:dPt>
          <c:dPt>
            <c:idx val="1"/>
            <c:bubble3D val="0"/>
            <c:spPr>
              <a:gradFill rotWithShape="1">
                <a:gsLst>
                  <a:gs pos="0">
                    <a:schemeClr val="accent5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3-F6CF-4E51-936A-7C395A876780}"/>
              </c:ext>
            </c:extLst>
          </c:dPt>
          <c:dPt>
            <c:idx val="2"/>
            <c:bubble3D val="0"/>
            <c:spPr>
              <a:gradFill rotWithShape="1">
                <a:gsLst>
                  <a:gs pos="0">
                    <a:schemeClr val="accent4"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4"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4"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5-F6CF-4E51-936A-7C395A876780}"/>
              </c:ext>
            </c:extLst>
          </c:dPt>
          <c:dPt>
            <c:idx val="3"/>
            <c:bubble3D val="0"/>
            <c:spPr>
              <a:gradFill rotWithShape="1">
                <a:gsLst>
                  <a:gs pos="0">
                    <a:schemeClr val="accent6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6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6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7-F6CF-4E51-936A-7C395A876780}"/>
              </c:ext>
            </c:extLst>
          </c:dPt>
          <c:dPt>
            <c:idx val="4"/>
            <c:bubble3D val="0"/>
            <c:spPr>
              <a:gradFill rotWithShape="1">
                <a:gsLst>
                  <a:gs pos="0">
                    <a:schemeClr val="accent5">
                      <a:lumMod val="60000"/>
                      <a:satMod val="103000"/>
                      <a:lumMod val="102000"/>
                      <a:tint val="94000"/>
                    </a:schemeClr>
                  </a:gs>
                  <a:gs pos="50000">
                    <a:schemeClr val="accent5">
                      <a:lumMod val="60000"/>
                      <a:satMod val="110000"/>
                      <a:lumMod val="100000"/>
                      <a:shade val="100000"/>
                    </a:schemeClr>
                  </a:gs>
                  <a:gs pos="100000">
                    <a:schemeClr val="accent5">
                      <a:lumMod val="60000"/>
                      <a:lumMod val="99000"/>
                      <a:satMod val="120000"/>
                      <a:shade val="78000"/>
                    </a:schemeClr>
                  </a:gs>
                </a:gsLst>
                <a:lin ang="5400000" scaled="0"/>
              </a:gradFill>
              <a:ln>
                <a:noFill/>
              </a:ln>
              <a:effectLst/>
              <a:sp3d/>
            </c:spPr>
            <c:extLst>
              <c:ext xmlns:c16="http://schemas.microsoft.com/office/drawing/2014/chart" uri="{C3380CC4-5D6E-409C-BE32-E72D297353CC}">
                <c16:uniqueId val="{00000009-F6CF-4E51-936A-7C395A876780}"/>
              </c:ext>
            </c:extLst>
          </c:dPt>
          <c:dLbls>
            <c:dLbl>
              <c:idx val="4"/>
              <c:layout>
                <c:manualLayout>
                  <c:x val="8.0629071520814999E-2"/>
                  <c:y val="6.4631918382525508E-2"/>
                </c:manualLayout>
              </c:layout>
              <c:dLblPos val="bestFit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6CF-4E51-936A-7C395A87678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tx2">
                      <a:lumMod val="35000"/>
                      <a:lumOff val="65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Sheet1!$A$2:$A$6</c:f>
              <c:strCache>
                <c:ptCount val="5"/>
                <c:pt idx="0">
                  <c:v>Транспорт</c:v>
                </c:pt>
                <c:pt idx="1">
                  <c:v>Індустрія</c:v>
                </c:pt>
                <c:pt idx="2">
                  <c:v>Приватний сектор</c:v>
                </c:pt>
                <c:pt idx="3">
                  <c:v>Сільське господарство</c:v>
                </c:pt>
                <c:pt idx="4">
                  <c:v>Будівництво</c:v>
                </c:pt>
              </c:strCache>
            </c:strRef>
          </c:cat>
          <c:val>
            <c:numRef>
              <c:f>Sheet1!$B$2:$B$6</c:f>
              <c:numCache>
                <c:formatCode>General</c:formatCode>
                <c:ptCount val="5"/>
                <c:pt idx="0">
                  <c:v>25</c:v>
                </c:pt>
                <c:pt idx="1">
                  <c:v>30</c:v>
                </c:pt>
                <c:pt idx="2">
                  <c:v>15</c:v>
                </c:pt>
                <c:pt idx="3">
                  <c:v>25</c:v>
                </c:pt>
                <c:pt idx="4">
                  <c:v>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BFC-3243-8DF3-B907561DD519}"/>
            </c:ext>
          </c:extLst>
        </c:ser>
        <c:dLbls>
          <c:dLblPos val="in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2.0015973576992026E-2"/>
          <c:y val="0.92842280854255022"/>
          <c:w val="0.97998402642300797"/>
          <c:h val="7.005655556827949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1" i="0" u="none" strike="noStrike" kern="1200" baseline="0">
              <a:solidFill>
                <a:schemeClr val="tx2"/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3">
  <a:schemeClr val="accent6"/>
  <a:schemeClr val="accent5"/>
  <a:schemeClr val="accent4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6">
  <cs:axisTitle>
    <cs:lnRef idx="0"/>
    <cs:fillRef idx="0"/>
    <cs:effectRef idx="0"/>
    <cs:fontRef idx="minor">
      <a:schemeClr val="tx2"/>
    </cs:fontRef>
    <cs:defRPr sz="1197" b="1" kern="1200"/>
  </cs:axisTitle>
  <cs:category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2"/>
    </cs:fontRef>
    <cs:spPr>
      <a:solidFill>
        <a:schemeClr val="bg1"/>
      </a:solidFill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2"/>
    </cs:fontRef>
    <cs:defRPr sz="1197" kern="1200"/>
  </cs:dataLabel>
  <cs:dataLabelCallout>
    <cs:lnRef idx="0"/>
    <cs:fillRef idx="0"/>
    <cs:effectRef idx="0"/>
    <cs:fontRef idx="minor">
      <a:schemeClr val="dk2">
        <a:lumMod val="7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3">
      <cs:styleClr val="auto"/>
    </cs:fillRef>
    <cs:effectRef idx="2"/>
    <cs:fontRef idx="minor">
      <a:schemeClr val="tx2"/>
    </cs:fontRef>
  </cs:dataPoint>
  <cs:dataPoint3D>
    <cs:lnRef idx="0"/>
    <cs:fillRef idx="3">
      <cs:styleClr val="auto"/>
    </cs:fillRef>
    <cs:effectRef idx="2"/>
    <cs:fontRef idx="minor">
      <a:schemeClr val="tx2"/>
    </cs:fontRef>
  </cs:dataPoint3D>
  <cs:dataPointLine>
    <cs:lnRef idx="0">
      <cs:styleClr val="auto"/>
    </cs:lnRef>
    <cs:fillRef idx="3"/>
    <cs:effectRef idx="2"/>
    <cs:fontRef idx="minor">
      <a:schemeClr val="tx2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3">
      <cs:styleClr val="auto"/>
    </cs:fillRef>
    <cs:effectRef idx="2"/>
    <cs:fontRef idx="minor">
      <a:schemeClr val="tx2"/>
    </cs:fontRef>
    <cs:spPr>
      <a:ln w="12700">
        <a:solidFill>
          <a:schemeClr val="lt2"/>
        </a:solidFill>
        <a:round/>
      </a:ln>
    </cs:spPr>
  </cs:dataPointMarker>
  <cs:dataPointMarkerLayout symbol="circle" size="6"/>
  <cs:dataPointWireframe>
    <cs:lnRef idx="0">
      <cs:styleClr val="auto"/>
    </cs:lnRef>
    <cs:fillRef idx="3"/>
    <cs:effectRef idx="2"/>
    <cs:fontRef idx="minor">
      <a:schemeClr val="tx2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2"/>
    </cs:fontRef>
    <cs:spPr>
      <a:ln w="9525">
        <a:solidFill>
          <a:schemeClr val="tx2">
            <a:lumMod val="15000"/>
            <a:lumOff val="8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tx2"/>
    </cs:fontRef>
    <cs:spPr>
      <a:ln w="9525">
        <a:solidFill>
          <a:schemeClr val="tx2">
            <a:lumMod val="75000"/>
          </a:schemeClr>
        </a:solidFill>
        <a:round/>
      </a:ln>
    </cs:spPr>
  </cs:errorBar>
  <cs:floor>
    <cs:lnRef idx="0"/>
    <cs:fillRef idx="0"/>
    <cs:effectRef idx="0"/>
    <cs:fontRef idx="minor">
      <a:schemeClr val="tx2"/>
    </cs:fontRef>
  </cs:floor>
  <cs:gridlineMajor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2"/>
    </cs:fontRef>
    <cs:spPr>
      <a:ln>
        <a:solidFill>
          <a:schemeClr val="tx2">
            <a:lumMod val="5000"/>
            <a:lumOff val="95000"/>
          </a:schemeClr>
        </a:solidFill>
      </a:ln>
    </cs:spPr>
  </cs:gridlineMinor>
  <cs:hiLo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35000"/>
            <a:lumOff val="65000"/>
          </a:schemeClr>
        </a:solidFill>
      </a:ln>
    </cs:spPr>
  </cs:leaderLine>
  <cs:legend>
    <cs:lnRef idx="0"/>
    <cs:fillRef idx="0"/>
    <cs:effectRef idx="0"/>
    <cs:fontRef idx="minor">
      <a:schemeClr val="tx2"/>
    </cs:fontRef>
    <cs:defRPr sz="1197" kern="1200"/>
  </cs:legend>
  <cs:plotArea>
    <cs:lnRef idx="0"/>
    <cs:fillRef idx="0"/>
    <cs:effectRef idx="0"/>
    <cs:fontRef idx="minor">
      <a:schemeClr val="tx2"/>
    </cs:fontRef>
  </cs:plotArea>
  <cs:plotArea3D>
    <cs:lnRef idx="0"/>
    <cs:fillRef idx="0"/>
    <cs:effectRef idx="0"/>
    <cs:fontRef idx="minor">
      <a:schemeClr val="tx2"/>
    </cs:fontRef>
  </cs:plotArea3D>
  <cs:seriesAxis>
    <cs:lnRef idx="0"/>
    <cs:fillRef idx="0"/>
    <cs:effectRef idx="0"/>
    <cs:fontRef idx="minor">
      <a:schemeClr val="tx2"/>
    </cs:fontRef>
    <cs:spPr>
      <a:ln w="9525" cap="flat" cmpd="sng" algn="ctr">
        <a:solidFill>
          <a:schemeClr val="tx2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2"/>
    </cs:fontRef>
    <cs:spPr>
      <a:ln w="9525">
        <a:solidFill>
          <a:schemeClr val="tx2">
            <a:lumMod val="60000"/>
            <a:lumOff val="40000"/>
          </a:schemeClr>
        </a:solidFill>
        <a:prstDash val="dash"/>
      </a:ln>
    </cs:spPr>
  </cs:seriesLine>
  <cs:title>
    <cs:lnRef idx="0"/>
    <cs:fillRef idx="0"/>
    <cs:effectRef idx="0"/>
    <cs:fontRef idx="minor">
      <a:schemeClr val="tx2"/>
    </cs:fontRef>
    <cs:defRPr sz="2128" b="1" kern="1200"/>
  </cs:title>
  <cs:trendline>
    <cs:lnRef idx="0">
      <cs:styleClr val="auto"/>
    </cs:lnRef>
    <cs:fillRef idx="0"/>
    <cs:effectRef idx="0"/>
    <cs:fontRef idx="minor">
      <a:schemeClr val="tx2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2"/>
    </cs:fontRef>
    <cs:defRPr sz="1197" kern="1200"/>
  </cs:trendlineLabel>
  <cs:upBar>
    <cs:lnRef idx="0"/>
    <cs:fillRef idx="0"/>
    <cs:effectRef idx="0"/>
    <cs:fontRef idx="minor">
      <a:schemeClr val="tx2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2"/>
    </cs:fontRef>
    <cs:defRPr sz="1197" kern="1200"/>
  </cs:valueAxis>
  <cs:wall>
    <cs:lnRef idx="0"/>
    <cs:fillRef idx="0"/>
    <cs:effectRef idx="0"/>
    <cs:fontRef idx="minor">
      <a:schemeClr val="tx2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7DCE5-C76B-B64C-8734-6380364A8B3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F18A538-B624-0C4F-96FD-9B6A912728B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EC3F74-16C2-8F4D-8A68-3BEC15A05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6C586D-5BE3-F643-ADEB-B50D081F1D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8333EB-2CDC-5041-A85D-01B2E2E54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3692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38EFEB-D70A-2848-A47D-575E3A066F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425124-0E9D-9840-A89D-0501234D57F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EB22CF-943A-C242-B222-C6A21C2CF7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1DB429-9AA4-4944-A80D-95BF69536E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A1A074-ABAB-5745-B02B-99ED161F35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25524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5F53B-8D74-EE4A-ABEA-BC093BD119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450136-C263-D74D-A545-17E1B7B893D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7376BF7-6705-D542-A9DF-8D868F120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A31288-F8E4-7048-A62E-9E8C467E3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512BA1-DF14-964D-BE82-22B9D33755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877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F31E7-4E47-FC4D-93DE-460FFB690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7B9E44D-98CF-6A4E-BAF3-4AB3053CA58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54E463-4F68-264F-A706-163F54CD8C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D2750C3-5F23-D949-A92E-C3EDCFFD1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D2B473A-D954-C947-8C52-7F61529412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B7DC00E-0CFC-CB42-AA35-1C3342BE1F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77829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2BD426-21B1-BC43-A091-10FD7D8CA6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378B79-96D3-D144-AF6B-357A847150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58AC9D-27B9-9A4A-A8A3-01677707FB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91DC0F-413A-E14B-B0B8-B5D6749F49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1C72A56-93CF-FA4A-81A1-B4235F91A7F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1AAEE5A-5B79-8144-AD4E-72EC64DA8C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35AAE6-1E74-0345-86ED-B0A40DD86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EFD1E23-3AC2-9C47-9259-734D369051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6716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43E009-E2A5-254D-ABDB-E720396736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D52A5B2-138D-FE4A-BD02-1B9AADCC32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7A79EDC-896B-0E44-A0D4-27AA4FE36D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05AD796-4DD5-7849-8AE2-FF34F119B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59355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E92B2C-A5C3-B947-8474-A221BC6C6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EE52DCF-9D69-DD4E-992E-03D6D9A965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2642E99-B895-8241-A8C4-8C1B67AA59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1450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FFA8DA-0090-D447-811A-D9B3BD97B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3DB143-FDC1-6145-8A5F-5177EA73C0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E86671-717E-DF46-9A38-345F92B0B1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A8CD2-C2AB-1649-8525-6E643CFF64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F462F61-7E8B-FB43-AA64-A5EEC1C292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24A7FF-FA50-F149-BF41-86EAE62A78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2252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54DAE7-AADC-7B4D-AB30-5DE2589A07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56A993-3DD9-9A4F-8755-C2EDF5FD22D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B44DDE-A8AA-2B45-9E56-11F412388C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E3DAE2-1143-2944-B4DE-BB812AD4C3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9753BA-4D3F-7141-A4EA-AEC6D58C71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B70568-99AE-9948-A0C4-C63C9937D0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6521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E7710-ED0B-9743-960D-4CB4B27836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251596F-4CF3-8C47-A589-020EDF280CB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4C3932A-0EDD-8F4D-95E1-6D9B0E1842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5DC85-D448-0C43-B1EF-49F38274BE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67AA8D-CA18-9B45-B152-37D408ECDE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105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7CC632-599D-4842-95BD-658D06FBC9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EE3A07-0186-E941-AF82-7281B85D04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D0587C0-3A6B-8F4A-8F8D-E2861177A0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9525768-3F52-AC46-8B2D-498C9BF522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451E34-BEBE-7B4A-BF81-A88639E53C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3123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94DD8A-627E-4E44-A70E-458406AFF4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0C50868-F2B7-4C40-A0FA-D6C6E60227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F8DBBB-6ECD-9843-9E68-6967479845B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0A565-E074-5640-ACDC-44FB183A9CE2}" type="datetimeFigureOut">
              <a:rPr lang="en-US" smtClean="0"/>
              <a:t>6/12/18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A2415C-9C7E-224C-AB92-DDCE27F1384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E54650-125E-3B41-BBD6-13A91192DD9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6A45D-BB07-A04A-9451-B4EC440751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612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tif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f"/><Relationship Id="rId7" Type="http://schemas.openxmlformats.org/officeDocument/2006/relationships/image" Target="../media/image6.tiff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tiff"/><Relationship Id="rId5" Type="http://schemas.openxmlformats.org/officeDocument/2006/relationships/image" Target="../media/image4.tiff"/><Relationship Id="rId4" Type="http://schemas.openxmlformats.org/officeDocument/2006/relationships/image" Target="../media/image3.tiff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tiff"/><Relationship Id="rId13" Type="http://schemas.openxmlformats.org/officeDocument/2006/relationships/image" Target="../media/image16.tiff"/><Relationship Id="rId18" Type="http://schemas.openxmlformats.org/officeDocument/2006/relationships/image" Target="../media/image21.tiff"/><Relationship Id="rId3" Type="http://schemas.openxmlformats.org/officeDocument/2006/relationships/image" Target="../media/image2.tiff"/><Relationship Id="rId7" Type="http://schemas.openxmlformats.org/officeDocument/2006/relationships/image" Target="../media/image10.tiff"/><Relationship Id="rId12" Type="http://schemas.openxmlformats.org/officeDocument/2006/relationships/image" Target="../media/image15.tiff"/><Relationship Id="rId17" Type="http://schemas.openxmlformats.org/officeDocument/2006/relationships/image" Target="../media/image20.tiff"/><Relationship Id="rId2" Type="http://schemas.openxmlformats.org/officeDocument/2006/relationships/image" Target="../media/image7.tiff"/><Relationship Id="rId16" Type="http://schemas.openxmlformats.org/officeDocument/2006/relationships/image" Target="../media/image19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tiff"/><Relationship Id="rId11" Type="http://schemas.openxmlformats.org/officeDocument/2006/relationships/image" Target="../media/image14.tiff"/><Relationship Id="rId5" Type="http://schemas.openxmlformats.org/officeDocument/2006/relationships/image" Target="../media/image8.tiff"/><Relationship Id="rId15" Type="http://schemas.openxmlformats.org/officeDocument/2006/relationships/image" Target="../media/image18.tiff"/><Relationship Id="rId10" Type="http://schemas.openxmlformats.org/officeDocument/2006/relationships/image" Target="../media/image13.tiff"/><Relationship Id="rId4" Type="http://schemas.openxmlformats.org/officeDocument/2006/relationships/image" Target="../media/image3.tiff"/><Relationship Id="rId9" Type="http://schemas.openxmlformats.org/officeDocument/2006/relationships/image" Target="../media/image12.tiff"/><Relationship Id="rId14" Type="http://schemas.openxmlformats.org/officeDocument/2006/relationships/image" Target="../media/image17.tiff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83D43-6BD5-5144-98F5-D84F5505FA6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0013" y="100013"/>
            <a:ext cx="11970067" cy="6529387"/>
          </a:xfrm>
          <a:noFill/>
        </p:spPr>
        <p:txBody>
          <a:bodyPr anchor="ctr">
            <a:noAutofit/>
          </a:bodyPr>
          <a:lstStyle/>
          <a:p>
            <a:pPr algn="ctr"/>
            <a:r>
              <a:rPr lang="ru-RU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Перспективи</a:t>
            </a: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 та </a:t>
            </a:r>
            <a:r>
              <a:rPr lang="ru-RU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труднощі</a:t>
            </a: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розвитку</a:t>
            </a: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галузі</a:t>
            </a: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переробки</a:t>
            </a: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відпраць</a:t>
            </a:r>
            <a:r>
              <a:rPr lang="en-US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о</a:t>
            </a:r>
            <a:r>
              <a:rPr lang="ru-RU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ваних</a:t>
            </a: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 олив в </a:t>
            </a:r>
            <a:r>
              <a:rPr lang="ru-RU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Україні</a:t>
            </a: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.</a:t>
            </a:r>
            <a:b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</a:b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 </a:t>
            </a:r>
            <a:b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</a:br>
            <a:r>
              <a:rPr lang="ru-RU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Ситуація</a:t>
            </a: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очима</a:t>
            </a: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 </a:t>
            </a:r>
            <a:r>
              <a:rPr lang="ru-RU" sz="4800" b="1" dirty="0" err="1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переробника</a:t>
            </a:r>
            <a:r>
              <a:rPr lang="ru-RU" sz="48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  <a:t>.</a:t>
            </a:r>
            <a:br>
              <a:rPr lang="ru-RU" sz="5400" b="1" dirty="0">
                <a:solidFill>
                  <a:schemeClr val="accent6">
                    <a:lumMod val="50000"/>
                  </a:schemeClr>
                </a:solidFill>
                <a:ea typeface="Apple Color Emoji" pitchFamily="2" charset="0"/>
                <a:cs typeface="Times New Roman" panose="02020603050405020304" pitchFamily="18" charset="0"/>
              </a:rPr>
            </a:br>
            <a:endParaRPr lang="en-US" sz="5400" b="1" dirty="0">
              <a:solidFill>
                <a:schemeClr val="accent6">
                  <a:lumMod val="50000"/>
                </a:schemeClr>
              </a:solidFill>
              <a:ea typeface="Apple Color Emoji" pitchFamily="2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7F26E01-0720-C14C-839D-26C81983CE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782" y="5456958"/>
            <a:ext cx="9652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74559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6158F-5A5E-104E-8B2A-D645A315EC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" y="114300"/>
            <a:ext cx="11925300" cy="857251"/>
          </a:xfrm>
        </p:spPr>
        <p:txBody>
          <a:bodyPr/>
          <a:lstStyle/>
          <a:p>
            <a:pPr algn="ctr"/>
            <a:r>
              <a:rPr lang="uk-UA" b="1" u="sng" dirty="0">
                <a:solidFill>
                  <a:schemeClr val="accent6">
                    <a:lumMod val="50000"/>
                  </a:schemeClr>
                </a:solidFill>
              </a:rPr>
              <a:t>Знайомство з ТОВ «</a:t>
            </a:r>
            <a:r>
              <a:rPr lang="uk-UA" b="1" u="sng" dirty="0" err="1">
                <a:solidFill>
                  <a:schemeClr val="accent6">
                    <a:lumMod val="50000"/>
                  </a:schemeClr>
                </a:solidFill>
              </a:rPr>
              <a:t>Екоінтел</a:t>
            </a:r>
            <a:r>
              <a:rPr lang="uk-UA" b="1" u="sng" dirty="0">
                <a:solidFill>
                  <a:schemeClr val="accent6">
                    <a:lumMod val="50000"/>
                  </a:schemeClr>
                </a:solidFill>
              </a:rPr>
              <a:t>»</a:t>
            </a:r>
            <a:endParaRPr lang="en-US" b="1" u="sng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3C6CA-8CF0-524E-B398-448FC69553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300" y="1108364"/>
            <a:ext cx="11925300" cy="5635337"/>
          </a:xfrm>
        </p:spPr>
        <p:txBody>
          <a:bodyPr>
            <a:noAutofit/>
          </a:bodyPr>
          <a:lstStyle/>
          <a:p>
            <a:r>
              <a:rPr lang="uk-UA" sz="2900" dirty="0">
                <a:solidFill>
                  <a:schemeClr val="accent6">
                    <a:lumMod val="50000"/>
                  </a:schemeClr>
                </a:solidFill>
              </a:rPr>
              <a:t>Засновано в 2014 році;</a:t>
            </a:r>
          </a:p>
          <a:p>
            <a:r>
              <a:rPr lang="uk-UA" sz="2900" u="sng" dirty="0">
                <a:solidFill>
                  <a:schemeClr val="accent6">
                    <a:lumMod val="50000"/>
                  </a:schemeClr>
                </a:solidFill>
              </a:rPr>
              <a:t>Мета:</a:t>
            </a:r>
            <a:r>
              <a:rPr lang="uk-UA" sz="2900" dirty="0">
                <a:solidFill>
                  <a:schemeClr val="accent6">
                    <a:lumMod val="50000"/>
                  </a:schemeClr>
                </a:solidFill>
              </a:rPr>
              <a:t> впровадження закінченого циклу використання мастильних матеріалів</a:t>
            </a:r>
            <a:r>
              <a:rPr lang="ru-RU" sz="2900" dirty="0">
                <a:solidFill>
                  <a:schemeClr val="accent6">
                    <a:lumMod val="50000"/>
                  </a:schemeClr>
                </a:solidFill>
              </a:rPr>
              <a:t>;</a:t>
            </a:r>
            <a:r>
              <a:rPr lang="uk-UA" sz="2900" dirty="0">
                <a:solidFill>
                  <a:schemeClr val="accent6">
                    <a:lumMod val="50000"/>
                  </a:schemeClr>
                </a:solidFill>
              </a:rPr>
              <a:t> співпраця з Імпортерами, що входять в спільну групу компаній;</a:t>
            </a:r>
          </a:p>
          <a:p>
            <a:r>
              <a:rPr lang="uk-UA" sz="2900" dirty="0">
                <a:solidFill>
                  <a:schemeClr val="accent6">
                    <a:lumMod val="50000"/>
                  </a:schemeClr>
                </a:solidFill>
              </a:rPr>
              <a:t>Власна виробнича база і склад для зберігання відпрацьованих мастил та готової продукції знаходиться в м. Буча; </a:t>
            </a:r>
          </a:p>
          <a:p>
            <a:r>
              <a:rPr lang="uk-UA" sz="2900" dirty="0">
                <a:solidFill>
                  <a:schemeClr val="accent6">
                    <a:lumMod val="50000"/>
                  </a:schemeClr>
                </a:solidFill>
              </a:rPr>
              <a:t>В наявності власний транспорт та кваліфікований персонал для здійснення виробничої діяльності;</a:t>
            </a:r>
          </a:p>
          <a:p>
            <a:r>
              <a:rPr lang="uk-UA" sz="2900" dirty="0">
                <a:solidFill>
                  <a:schemeClr val="accent6">
                    <a:lumMod val="50000"/>
                  </a:schemeClr>
                </a:solidFill>
              </a:rPr>
              <a:t>Налагоджена співпраця з профільними партнерами у сфері збирання та знешкодження відпрацьованих олив;</a:t>
            </a:r>
            <a:endParaRPr lang="en-US" sz="2900" dirty="0">
              <a:solidFill>
                <a:schemeClr val="accent6">
                  <a:lumMod val="50000"/>
                </a:schemeClr>
              </a:solidFill>
            </a:endParaRPr>
          </a:p>
          <a:p>
            <a:pPr marL="0" indent="0">
              <a:buNone/>
            </a:pPr>
            <a:endParaRPr lang="en-US" sz="29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E6B9ED4-0A28-D341-B59F-005758A705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692" y="5761758"/>
            <a:ext cx="9652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41707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E91DE6-62CE-0F48-9C51-18D63E55F2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017" y="193965"/>
            <a:ext cx="11741310" cy="858982"/>
          </a:xfrm>
        </p:spPr>
        <p:txBody>
          <a:bodyPr/>
          <a:lstStyle/>
          <a:p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Огляд ринку мастильних матеріалів в Україні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id="{073DCB24-9481-A841-9EFA-80FF10FFDE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15390125"/>
              </p:ext>
            </p:extLst>
          </p:nvPr>
        </p:nvGraphicFramePr>
        <p:xfrm>
          <a:off x="229016" y="1052948"/>
          <a:ext cx="11741311" cy="46135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3E9F6990-B1C1-414A-8EA2-5CD09AFBE219}"/>
              </a:ext>
            </a:extLst>
          </p:cNvPr>
          <p:cNvSpPr txBox="1"/>
          <p:nvPr/>
        </p:nvSpPr>
        <p:spPr>
          <a:xfrm>
            <a:off x="229016" y="5848374"/>
            <a:ext cx="117413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6">
                    <a:lumMod val="50000"/>
                  </a:schemeClr>
                </a:solidFill>
              </a:rPr>
              <a:t>*</a:t>
            </a:r>
            <a:r>
              <a:rPr lang="uk-UA" sz="2400" b="1" dirty="0">
                <a:solidFill>
                  <a:schemeClr val="accent6">
                    <a:lumMod val="50000"/>
                  </a:schemeClr>
                </a:solidFill>
              </a:rPr>
              <a:t>Прогноз споживання на 2018 - 2019 роки – біля 300 000 тон/рік</a:t>
            </a:r>
            <a:endParaRPr lang="en-US" sz="2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D81C3BC-75EB-7149-A021-BDCDEF487A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016" y="5848374"/>
            <a:ext cx="9652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543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3E2129-EC61-2840-8D3B-055E0DF38E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2875" y="157163"/>
            <a:ext cx="10679834" cy="1159019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Основні «виробники» відпрацьованих мастил в Україні</a:t>
            </a:r>
            <a:r>
              <a:rPr lang="en-US" b="1" dirty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</p:txBody>
      </p:sp>
      <p:graphicFrame>
        <p:nvGraphicFramePr>
          <p:cNvPr id="10" name="Chart 9">
            <a:extLst>
              <a:ext uri="{FF2B5EF4-FFF2-40B4-BE49-F238E27FC236}">
                <a16:creationId xmlns:a16="http://schemas.microsoft.com/office/drawing/2014/main" id="{7D701904-81A0-BC40-BD42-A3EA7A1AF1A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61476473"/>
              </p:ext>
            </p:extLst>
          </p:nvPr>
        </p:nvGraphicFramePr>
        <p:xfrm>
          <a:off x="142875" y="1033463"/>
          <a:ext cx="11815763" cy="58245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E5C49908-E650-734E-B18F-69A0EBEDB3C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2709" y="157163"/>
            <a:ext cx="9652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5278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9AF23-9144-AB43-95D6-84E43D84B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166"/>
            <a:ext cx="12192000" cy="759834"/>
          </a:xfrm>
        </p:spPr>
        <p:txBody>
          <a:bodyPr/>
          <a:lstStyle/>
          <a:p>
            <a:pPr algn="ctr"/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«Переробники» відпрацьованих мастил в Україні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58903D-F7DB-8743-9F5A-651228A12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6255" y="1092344"/>
            <a:ext cx="11817927" cy="5029201"/>
          </a:xfrm>
        </p:spPr>
        <p:txBody>
          <a:bodyPr numCol="2" anchor="ctr">
            <a:normAutofit/>
          </a:bodyPr>
          <a:lstStyle/>
          <a:p>
            <a:pPr algn="ctr"/>
            <a:r>
              <a:rPr lang="uk-UA" sz="3600" b="1" dirty="0">
                <a:solidFill>
                  <a:schemeClr val="accent6"/>
                </a:solidFill>
              </a:rPr>
              <a:t>«</a:t>
            </a:r>
            <a:r>
              <a:rPr lang="uk-UA" sz="3600" b="1" dirty="0" err="1">
                <a:solidFill>
                  <a:schemeClr val="accent6"/>
                </a:solidFill>
              </a:rPr>
              <a:t>Агрінол</a:t>
            </a:r>
            <a:r>
              <a:rPr lang="uk-UA" sz="3600" b="1" dirty="0">
                <a:solidFill>
                  <a:schemeClr val="accent6"/>
                </a:solidFill>
              </a:rPr>
              <a:t>» </a:t>
            </a:r>
            <a:endParaRPr lang="en-US" sz="3600" b="1" dirty="0">
              <a:solidFill>
                <a:schemeClr val="accent6"/>
              </a:solidFill>
            </a:endParaRPr>
          </a:p>
          <a:p>
            <a:pPr algn="ctr"/>
            <a:endParaRPr lang="uk-UA" sz="3600" b="1" dirty="0">
              <a:solidFill>
                <a:schemeClr val="accent6"/>
              </a:solidFill>
            </a:endParaRPr>
          </a:p>
          <a:p>
            <a:pPr algn="ctr"/>
            <a:endParaRPr lang="uk-UA" sz="3600" b="1" dirty="0">
              <a:solidFill>
                <a:schemeClr val="accent6"/>
              </a:solidFill>
            </a:endParaRPr>
          </a:p>
          <a:p>
            <a:pPr algn="ctr"/>
            <a:r>
              <a:rPr lang="uk-UA" sz="3600" b="1" dirty="0">
                <a:solidFill>
                  <a:schemeClr val="accent6"/>
                </a:solidFill>
              </a:rPr>
              <a:t>«</a:t>
            </a:r>
            <a:r>
              <a:rPr lang="uk-UA" sz="3600" b="1" dirty="0" err="1">
                <a:solidFill>
                  <a:schemeClr val="accent6"/>
                </a:solidFill>
              </a:rPr>
              <a:t>Юкоіл</a:t>
            </a:r>
            <a:r>
              <a:rPr lang="uk-UA" sz="3600" b="1" dirty="0">
                <a:solidFill>
                  <a:schemeClr val="accent6"/>
                </a:solidFill>
              </a:rPr>
              <a:t>» </a:t>
            </a:r>
            <a:endParaRPr lang="en-US" sz="3600" b="1" dirty="0">
              <a:solidFill>
                <a:schemeClr val="accent6"/>
              </a:solidFill>
            </a:endParaRPr>
          </a:p>
          <a:p>
            <a:pPr marL="0" indent="0" algn="ctr">
              <a:buNone/>
            </a:pPr>
            <a:endParaRPr lang="uk-UA" sz="3600" b="1" dirty="0">
              <a:solidFill>
                <a:schemeClr val="accent6"/>
              </a:solidFill>
            </a:endParaRPr>
          </a:p>
          <a:p>
            <a:pPr marL="0" indent="0" algn="ctr">
              <a:buNone/>
            </a:pPr>
            <a:endParaRPr lang="uk-UA" sz="3600" b="1" dirty="0">
              <a:solidFill>
                <a:schemeClr val="accent6"/>
              </a:solidFill>
            </a:endParaRPr>
          </a:p>
          <a:p>
            <a:pPr algn="ctr"/>
            <a:r>
              <a:rPr lang="uk-UA" sz="3600" b="1" dirty="0">
                <a:solidFill>
                  <a:schemeClr val="accent6"/>
                </a:solidFill>
              </a:rPr>
              <a:t>«</a:t>
            </a:r>
            <a:r>
              <a:rPr lang="uk-UA" sz="3600" b="1" dirty="0" err="1">
                <a:solidFill>
                  <a:schemeClr val="accent6"/>
                </a:solidFill>
              </a:rPr>
              <a:t>Пріста</a:t>
            </a:r>
            <a:r>
              <a:rPr lang="uk-UA" sz="3600" b="1" dirty="0">
                <a:solidFill>
                  <a:schemeClr val="accent6"/>
                </a:solidFill>
              </a:rPr>
              <a:t> </a:t>
            </a:r>
            <a:r>
              <a:rPr lang="uk-UA" sz="3600" b="1" dirty="0" err="1">
                <a:solidFill>
                  <a:schemeClr val="accent6"/>
                </a:solidFill>
              </a:rPr>
              <a:t>Рісайклінг</a:t>
            </a:r>
            <a:r>
              <a:rPr lang="uk-UA" sz="3600" b="1" dirty="0">
                <a:solidFill>
                  <a:schemeClr val="accent6"/>
                </a:solidFill>
              </a:rPr>
              <a:t> Україна»</a:t>
            </a:r>
            <a:endParaRPr lang="en-US" sz="3600" b="1" dirty="0">
              <a:solidFill>
                <a:schemeClr val="accent6"/>
              </a:solidFill>
            </a:endParaRPr>
          </a:p>
          <a:p>
            <a:pPr marL="0" indent="0" algn="ctr">
              <a:buNone/>
            </a:pPr>
            <a:endParaRPr lang="uk-UA" sz="3600" b="1" dirty="0">
              <a:solidFill>
                <a:schemeClr val="accent6"/>
              </a:solidFill>
            </a:endParaRPr>
          </a:p>
          <a:p>
            <a:pPr algn="ctr"/>
            <a:r>
              <a:rPr lang="uk-UA" sz="3600" b="1" dirty="0">
                <a:solidFill>
                  <a:schemeClr val="accent6"/>
                </a:solidFill>
              </a:rPr>
              <a:t> «Укрнафта»</a:t>
            </a:r>
            <a:endParaRPr lang="en-US" sz="3600" b="1" dirty="0">
              <a:solidFill>
                <a:schemeClr val="accent6"/>
              </a:solidFill>
            </a:endParaRPr>
          </a:p>
          <a:p>
            <a:pPr marL="0" indent="0" algn="ctr">
              <a:buNone/>
            </a:pPr>
            <a:endParaRPr lang="ru-RU" sz="3600" b="1" dirty="0">
              <a:solidFill>
                <a:schemeClr val="accent6"/>
              </a:solidFill>
            </a:endParaRPr>
          </a:p>
          <a:p>
            <a:pPr marL="0" indent="0" algn="ctr">
              <a:buNone/>
            </a:pPr>
            <a:endParaRPr lang="en-US" sz="3600" b="1" dirty="0">
              <a:solidFill>
                <a:schemeClr val="accent6"/>
              </a:solidFill>
            </a:endParaRPr>
          </a:p>
          <a:p>
            <a:pPr algn="ctr"/>
            <a:r>
              <a:rPr lang="uk-UA" sz="3600" b="1" dirty="0">
                <a:solidFill>
                  <a:schemeClr val="accent6"/>
                </a:solidFill>
              </a:rPr>
              <a:t>«</a:t>
            </a:r>
            <a:r>
              <a:rPr lang="uk-UA" sz="3600" b="1" dirty="0" err="1">
                <a:solidFill>
                  <a:schemeClr val="accent6"/>
                </a:solidFill>
              </a:rPr>
              <a:t>Екоінтел</a:t>
            </a:r>
            <a:r>
              <a:rPr lang="uk-UA" sz="3600" b="1" dirty="0">
                <a:solidFill>
                  <a:schemeClr val="accent6"/>
                </a:solidFill>
              </a:rPr>
              <a:t>»</a:t>
            </a:r>
            <a:r>
              <a:rPr lang="en-US" sz="3600" b="1" dirty="0">
                <a:solidFill>
                  <a:schemeClr val="accent6"/>
                </a:solidFill>
              </a:rPr>
              <a:t> </a:t>
            </a:r>
          </a:p>
          <a:p>
            <a:pPr marL="0" indent="0" algn="ctr">
              <a:buNone/>
            </a:pPr>
            <a:endParaRPr lang="uk-UA" sz="3600" b="1" dirty="0">
              <a:solidFill>
                <a:schemeClr val="accent6"/>
              </a:solidFill>
            </a:endParaRPr>
          </a:p>
          <a:p>
            <a:pPr algn="ctr"/>
            <a:endParaRPr lang="uk-UA" sz="3600" b="1" dirty="0">
              <a:solidFill>
                <a:schemeClr val="accent6"/>
              </a:solidFill>
            </a:endParaRPr>
          </a:p>
          <a:p>
            <a:pPr algn="ctr"/>
            <a:r>
              <a:rPr lang="uk-UA" sz="3600" b="1" dirty="0">
                <a:solidFill>
                  <a:schemeClr val="accent6"/>
                </a:solidFill>
              </a:rPr>
              <a:t>Приватні споживачі</a:t>
            </a:r>
            <a:endParaRPr lang="en-US" sz="3600" b="1" dirty="0">
              <a:solidFill>
                <a:schemeClr val="accent6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FC1556-7548-004C-9C74-5FD29438C7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55" y="5738813"/>
            <a:ext cx="965200" cy="8763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41AFDA9-E0D2-7F4D-9A00-A168BCB9BA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27474" y="3606944"/>
            <a:ext cx="1149926" cy="94184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0D502A-8372-2A44-832C-63334436A7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4545" y="1655565"/>
            <a:ext cx="1704110" cy="10419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BC8E28C-A484-8B4B-807B-3EDD456F63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67504" y="5467277"/>
            <a:ext cx="1450313" cy="114783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959A0403-C627-7A4A-B4B4-DF5FD03FFEA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37319" y="1784513"/>
            <a:ext cx="2930236" cy="91304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F94EB7D-D42A-D043-AAE4-CEFE24A237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20191" y="3606944"/>
            <a:ext cx="2143991" cy="77998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752C7E0-FD7D-4A48-8C07-0150EDDCDCA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03676" y="5313292"/>
            <a:ext cx="1496288" cy="1385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965956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40F9C3-70D7-1E40-AE16-FAAEBB28BB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5527" y="207818"/>
            <a:ext cx="11831782" cy="1191491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Стан переробки відпрацьованих олив в Україні. Способи переробки.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549C50-7EA8-AB49-91B7-4093FAAD3B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5527" y="1399309"/>
            <a:ext cx="11831782" cy="4959927"/>
          </a:xfrm>
        </p:spPr>
        <p:txBody>
          <a:bodyPr anchor="ctr">
            <a:normAutofit/>
          </a:bodyPr>
          <a:lstStyle/>
          <a:p>
            <a:r>
              <a:rPr lang="uk-UA" sz="2600" dirty="0">
                <a:solidFill>
                  <a:schemeClr val="accent6"/>
                </a:solidFill>
              </a:rPr>
              <a:t>Самий швидкий та розповсюджений метод переробки та утилізації  відпрацьованих олив в Україні – </a:t>
            </a:r>
            <a:r>
              <a:rPr lang="uk-UA" sz="2600" u="sng" dirty="0">
                <a:solidFill>
                  <a:schemeClr val="accent6"/>
                </a:solidFill>
              </a:rPr>
              <a:t>спалювання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Глибоке очищення олив для повторного використання;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Переробка в дизельне пальне; 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Переробка в </a:t>
            </a:r>
            <a:r>
              <a:rPr lang="uk-UA" sz="2600" dirty="0" err="1">
                <a:solidFill>
                  <a:schemeClr val="accent6"/>
                </a:solidFill>
              </a:rPr>
              <a:t>емульсоли</a:t>
            </a:r>
            <a:r>
              <a:rPr lang="uk-UA" sz="2600" dirty="0">
                <a:solidFill>
                  <a:schemeClr val="accent6"/>
                </a:solidFill>
              </a:rPr>
              <a:t> та оливи для формовки;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Подальше використання в якості мастильних матеріалів для старої «бюджетної» техніки: сільське господарство, будівництво, видобуток корисних копалин;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Переробка в котельне паливо;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Будівництво доріг (асфальтні заводи); </a:t>
            </a:r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970F8B2-2E63-BA40-B1A9-AAE707691A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255" y="5738813"/>
            <a:ext cx="965200" cy="876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1077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E38435-619F-2946-96E8-CDEF1E3A24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434" y="113665"/>
            <a:ext cx="11984355" cy="1155065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Світовий досвід поводження з відпрацьованими мастилами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ED93C-E91B-4C4C-B0C7-A31EBF0C3B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0020" y="1825624"/>
            <a:ext cx="11692890" cy="4860925"/>
          </a:xfrm>
        </p:spPr>
        <p:txBody>
          <a:bodyPr anchor="ctr">
            <a:normAutofit lnSpcReduction="10000"/>
          </a:bodyPr>
          <a:lstStyle/>
          <a:p>
            <a:pPr fontAlgn="base"/>
            <a:r>
              <a:rPr lang="ru-RU" dirty="0" err="1">
                <a:solidFill>
                  <a:schemeClr val="accent6"/>
                </a:solidFill>
              </a:rPr>
              <a:t>Німецьке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законодавство</a:t>
            </a:r>
            <a:r>
              <a:rPr lang="ru-RU" dirty="0">
                <a:solidFill>
                  <a:schemeClr val="accent6"/>
                </a:solidFill>
              </a:rPr>
              <a:t> в </a:t>
            </a:r>
            <a:r>
              <a:rPr lang="ru-RU" dirty="0" err="1">
                <a:solidFill>
                  <a:schemeClr val="accent6"/>
                </a:solidFill>
              </a:rPr>
              <a:t>цій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галузі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зобов’язує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виробників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мастил</a:t>
            </a:r>
            <a:r>
              <a:rPr lang="ru-RU" dirty="0">
                <a:solidFill>
                  <a:schemeClr val="accent6"/>
                </a:solidFill>
              </a:rPr>
              <a:t>, </a:t>
            </a:r>
            <a:r>
              <a:rPr lang="ru-RU" dirty="0" err="1">
                <a:solidFill>
                  <a:schemeClr val="accent6"/>
                </a:solidFill>
              </a:rPr>
              <a:t>чиї</a:t>
            </a:r>
            <a:r>
              <a:rPr lang="ru-RU" dirty="0">
                <a:solidFill>
                  <a:schemeClr val="accent6"/>
                </a:solidFill>
              </a:rPr>
              <a:t> </a:t>
            </a:r>
            <a:r>
              <a:rPr lang="ru-RU" dirty="0" err="1">
                <a:solidFill>
                  <a:schemeClr val="accent6"/>
                </a:solidFill>
              </a:rPr>
              <a:t>потужності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розташовані</a:t>
            </a:r>
            <a:r>
              <a:rPr lang="ru-RU" dirty="0">
                <a:solidFill>
                  <a:schemeClr val="accent6"/>
                </a:solidFill>
              </a:rPr>
              <a:t> на </a:t>
            </a:r>
            <a:r>
              <a:rPr lang="ru-RU" dirty="0" err="1">
                <a:solidFill>
                  <a:schemeClr val="accent6"/>
                </a:solidFill>
              </a:rPr>
              <a:t>території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Республіки</a:t>
            </a:r>
            <a:r>
              <a:rPr lang="ru-RU" dirty="0">
                <a:solidFill>
                  <a:schemeClr val="accent6"/>
                </a:solidFill>
              </a:rPr>
              <a:t>, </a:t>
            </a:r>
            <a:r>
              <a:rPr lang="ru-RU" dirty="0" err="1">
                <a:solidFill>
                  <a:schemeClr val="accent6"/>
                </a:solidFill>
              </a:rPr>
              <a:t>додавати</a:t>
            </a:r>
            <a:r>
              <a:rPr lang="ru-RU" dirty="0">
                <a:solidFill>
                  <a:schemeClr val="accent6"/>
                </a:solidFill>
              </a:rPr>
              <a:t> в </a:t>
            </a:r>
            <a:r>
              <a:rPr lang="ru-RU" dirty="0" err="1">
                <a:solidFill>
                  <a:schemeClr val="accent6"/>
                </a:solidFill>
              </a:rPr>
              <a:t>виробництво</a:t>
            </a:r>
            <a:r>
              <a:rPr lang="ru-RU" dirty="0">
                <a:solidFill>
                  <a:schemeClr val="accent6"/>
                </a:solidFill>
              </a:rPr>
              <a:t> масла не </a:t>
            </a:r>
            <a:r>
              <a:rPr lang="ru-RU" dirty="0" err="1">
                <a:solidFill>
                  <a:schemeClr val="accent6"/>
                </a:solidFill>
              </a:rPr>
              <a:t>менше</a:t>
            </a:r>
            <a:r>
              <a:rPr lang="ru-RU" dirty="0">
                <a:solidFill>
                  <a:schemeClr val="accent6"/>
                </a:solidFill>
              </a:rPr>
              <a:t> 10 % так званого </a:t>
            </a:r>
            <a:r>
              <a:rPr lang="en-US" dirty="0">
                <a:solidFill>
                  <a:schemeClr val="accent6"/>
                </a:solidFill>
              </a:rPr>
              <a:t>refining base oil – </a:t>
            </a:r>
            <a:r>
              <a:rPr lang="ru-RU" dirty="0" err="1">
                <a:solidFill>
                  <a:schemeClr val="accent6"/>
                </a:solidFill>
              </a:rPr>
              <a:t>відновленого</a:t>
            </a:r>
            <a:r>
              <a:rPr lang="ru-RU" dirty="0">
                <a:solidFill>
                  <a:schemeClr val="accent6"/>
                </a:solidFill>
              </a:rPr>
              <a:t> масла.</a:t>
            </a:r>
          </a:p>
          <a:p>
            <a:pPr fontAlgn="base"/>
            <a:r>
              <a:rPr lang="ru-RU" dirty="0">
                <a:solidFill>
                  <a:schemeClr val="accent6"/>
                </a:solidFill>
              </a:rPr>
              <a:t>В </a:t>
            </a:r>
            <a:r>
              <a:rPr lang="ru-RU" dirty="0" err="1">
                <a:solidFill>
                  <a:schemeClr val="accent6"/>
                </a:solidFill>
              </a:rPr>
              <a:t>Польщі</a:t>
            </a:r>
            <a:r>
              <a:rPr lang="ru-RU" dirty="0">
                <a:solidFill>
                  <a:schemeClr val="accent6"/>
                </a:solidFill>
              </a:rPr>
              <a:t> введено </a:t>
            </a:r>
            <a:r>
              <a:rPr lang="ru-RU" dirty="0" err="1">
                <a:solidFill>
                  <a:schemeClr val="accent6"/>
                </a:solidFill>
              </a:rPr>
              <a:t>податкові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пільги</a:t>
            </a:r>
            <a:r>
              <a:rPr lang="ru-RU" dirty="0">
                <a:solidFill>
                  <a:schemeClr val="accent6"/>
                </a:solidFill>
              </a:rPr>
              <a:t> для </a:t>
            </a:r>
            <a:r>
              <a:rPr lang="ru-RU" dirty="0" err="1">
                <a:solidFill>
                  <a:schemeClr val="accent6"/>
                </a:solidFill>
              </a:rPr>
              <a:t>суб’єктів</a:t>
            </a:r>
            <a:r>
              <a:rPr lang="ru-RU" dirty="0">
                <a:solidFill>
                  <a:schemeClr val="accent6"/>
                </a:solidFill>
              </a:rPr>
              <a:t>, </a:t>
            </a:r>
            <a:r>
              <a:rPr lang="ru-RU" dirty="0" err="1">
                <a:solidFill>
                  <a:schemeClr val="accent6"/>
                </a:solidFill>
              </a:rPr>
              <a:t>що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займаються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цими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процесами</a:t>
            </a:r>
            <a:r>
              <a:rPr lang="ru-RU" dirty="0">
                <a:solidFill>
                  <a:schemeClr val="accent6"/>
                </a:solidFill>
              </a:rPr>
              <a:t>. </a:t>
            </a:r>
          </a:p>
          <a:p>
            <a:pPr fontAlgn="base"/>
            <a:r>
              <a:rPr lang="ru-RU" dirty="0" err="1">
                <a:solidFill>
                  <a:schemeClr val="accent6"/>
                </a:solidFill>
              </a:rPr>
              <a:t>Франція</a:t>
            </a:r>
            <a:r>
              <a:rPr lang="ru-RU" dirty="0">
                <a:solidFill>
                  <a:schemeClr val="accent6"/>
                </a:solidFill>
              </a:rPr>
              <a:t> взяла на себе </a:t>
            </a:r>
            <a:r>
              <a:rPr lang="ru-RU" dirty="0" err="1">
                <a:solidFill>
                  <a:schemeClr val="accent6"/>
                </a:solidFill>
              </a:rPr>
              <a:t>зобов’язання</a:t>
            </a:r>
            <a:r>
              <a:rPr lang="ru-RU" dirty="0">
                <a:solidFill>
                  <a:schemeClr val="accent6"/>
                </a:solidFill>
              </a:rPr>
              <a:t> на </a:t>
            </a:r>
            <a:r>
              <a:rPr lang="ru-RU" dirty="0" err="1">
                <a:solidFill>
                  <a:schemeClr val="accent6"/>
                </a:solidFill>
              </a:rPr>
              <a:t>законодавчому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рівні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щорічно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регенерувати</a:t>
            </a:r>
            <a:r>
              <a:rPr lang="ru-RU" dirty="0">
                <a:solidFill>
                  <a:schemeClr val="accent6"/>
                </a:solidFill>
              </a:rPr>
              <a:t> і повторно </a:t>
            </a:r>
            <a:r>
              <a:rPr lang="ru-RU" dirty="0" err="1">
                <a:solidFill>
                  <a:schemeClr val="accent6"/>
                </a:solidFill>
              </a:rPr>
              <a:t>використовувати</a:t>
            </a:r>
            <a:r>
              <a:rPr lang="ru-RU" dirty="0">
                <a:solidFill>
                  <a:schemeClr val="accent6"/>
                </a:solidFill>
              </a:rPr>
              <a:t> до 300 </a:t>
            </a:r>
            <a:r>
              <a:rPr lang="ru-RU" dirty="0" err="1">
                <a:solidFill>
                  <a:schemeClr val="accent6"/>
                </a:solidFill>
              </a:rPr>
              <a:t>тисяч</a:t>
            </a:r>
            <a:r>
              <a:rPr lang="ru-RU" dirty="0">
                <a:solidFill>
                  <a:schemeClr val="accent6"/>
                </a:solidFill>
              </a:rPr>
              <a:t> тонн </a:t>
            </a:r>
            <a:r>
              <a:rPr lang="ru-RU" dirty="0" err="1">
                <a:solidFill>
                  <a:schemeClr val="accent6"/>
                </a:solidFill>
              </a:rPr>
              <a:t>відпрацьованих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мастил</a:t>
            </a:r>
            <a:r>
              <a:rPr lang="ru-RU" dirty="0">
                <a:solidFill>
                  <a:schemeClr val="accent6"/>
                </a:solidFill>
              </a:rPr>
              <a:t>.</a:t>
            </a:r>
          </a:p>
          <a:p>
            <a:pPr fontAlgn="base"/>
            <a:r>
              <a:rPr lang="ru-RU" dirty="0">
                <a:solidFill>
                  <a:schemeClr val="accent6"/>
                </a:solidFill>
              </a:rPr>
              <a:t>В </a:t>
            </a:r>
            <a:r>
              <a:rPr lang="ru-RU" dirty="0" err="1">
                <a:solidFill>
                  <a:schemeClr val="accent6"/>
                </a:solidFill>
              </a:rPr>
              <a:t>деяких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інших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Європейських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країнах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запроваджена</a:t>
            </a:r>
            <a:r>
              <a:rPr lang="ru-RU" dirty="0">
                <a:solidFill>
                  <a:schemeClr val="accent6"/>
                </a:solidFill>
              </a:rPr>
              <a:t> практика, коли при </a:t>
            </a:r>
            <a:r>
              <a:rPr lang="ru-RU" dirty="0" err="1">
                <a:solidFill>
                  <a:schemeClr val="accent6"/>
                </a:solidFill>
              </a:rPr>
              <a:t>здачі</a:t>
            </a:r>
            <a:r>
              <a:rPr lang="ru-RU" dirty="0">
                <a:solidFill>
                  <a:schemeClr val="accent6"/>
                </a:solidFill>
              </a:rPr>
              <a:t> </a:t>
            </a:r>
            <a:r>
              <a:rPr lang="ru-RU" dirty="0" err="1">
                <a:solidFill>
                  <a:schemeClr val="accent6"/>
                </a:solidFill>
              </a:rPr>
              <a:t>відпрацьованого</a:t>
            </a:r>
            <a:r>
              <a:rPr lang="ru-RU" dirty="0">
                <a:solidFill>
                  <a:schemeClr val="accent6"/>
                </a:solidFill>
              </a:rPr>
              <a:t> масла особа, яка </a:t>
            </a:r>
            <a:r>
              <a:rPr lang="ru-RU" dirty="0" err="1">
                <a:solidFill>
                  <a:schemeClr val="accent6"/>
                </a:solidFill>
              </a:rPr>
              <a:t>його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здає</a:t>
            </a:r>
            <a:r>
              <a:rPr lang="ru-RU" dirty="0">
                <a:solidFill>
                  <a:schemeClr val="accent6"/>
                </a:solidFill>
              </a:rPr>
              <a:t>, </a:t>
            </a:r>
            <a:r>
              <a:rPr lang="ru-RU" dirty="0" err="1">
                <a:solidFill>
                  <a:schemeClr val="accent6"/>
                </a:solidFill>
              </a:rPr>
              <a:t>отримує</a:t>
            </a:r>
            <a:r>
              <a:rPr lang="ru-RU" dirty="0">
                <a:solidFill>
                  <a:schemeClr val="accent6"/>
                </a:solidFill>
              </a:rPr>
              <a:t> </a:t>
            </a:r>
            <a:r>
              <a:rPr lang="ru-RU" dirty="0" err="1">
                <a:solidFill>
                  <a:schemeClr val="accent6"/>
                </a:solidFill>
              </a:rPr>
              <a:t>знижку</a:t>
            </a:r>
            <a:r>
              <a:rPr lang="ru-RU" dirty="0">
                <a:solidFill>
                  <a:schemeClr val="accent6"/>
                </a:solidFill>
              </a:rPr>
              <a:t> на </a:t>
            </a:r>
            <a:r>
              <a:rPr lang="ru-RU" dirty="0" err="1">
                <a:solidFill>
                  <a:schemeClr val="accent6"/>
                </a:solidFill>
              </a:rPr>
              <a:t>нове</a:t>
            </a:r>
            <a:r>
              <a:rPr lang="ru-RU" dirty="0">
                <a:solidFill>
                  <a:schemeClr val="accent6"/>
                </a:solidFill>
              </a:rPr>
              <a:t>.</a:t>
            </a:r>
          </a:p>
          <a:p>
            <a:pPr fontAlgn="base"/>
            <a:endParaRPr lang="ru-RU" dirty="0"/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F1319F9-9D26-D744-BF55-47B727860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5249" y="200516"/>
            <a:ext cx="1027661" cy="89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804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BE2CDA-DADB-AE46-B329-93E9BCB8F3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3830" y="145099"/>
            <a:ext cx="11864340" cy="1325563"/>
          </a:xfrm>
        </p:spPr>
        <p:txBody>
          <a:bodyPr>
            <a:normAutofit/>
          </a:bodyPr>
          <a:lstStyle/>
          <a:p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Основні проблеми, що перешкоджають розвитку переробки відпрацьованих олив в Україні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B24D36-088D-7642-83A9-58FD1AB265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829" y="1330036"/>
            <a:ext cx="11864341" cy="4793673"/>
          </a:xfrm>
        </p:spPr>
        <p:txBody>
          <a:bodyPr anchor="ctr">
            <a:noAutofit/>
          </a:bodyPr>
          <a:lstStyle/>
          <a:p>
            <a:r>
              <a:rPr lang="uk-UA" sz="2600" dirty="0">
                <a:solidFill>
                  <a:schemeClr val="accent6"/>
                </a:solidFill>
              </a:rPr>
              <a:t>Відсутня культура поводження з відходами;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Відсутній контроль та система заохочення з боку держави для </a:t>
            </a:r>
            <a:r>
              <a:rPr lang="uk-UA" sz="2600" u="sng" dirty="0">
                <a:solidFill>
                  <a:schemeClr val="accent6"/>
                </a:solidFill>
              </a:rPr>
              <a:t>«виробників» </a:t>
            </a:r>
            <a:r>
              <a:rPr lang="uk-UA" sz="2600" dirty="0">
                <a:solidFill>
                  <a:schemeClr val="accent6"/>
                </a:solidFill>
              </a:rPr>
              <a:t>відпрацьованих олив;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Відпрацьована олива перетворилася з відходів в «товар»;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Недосконала система заохочення та підтримки «</a:t>
            </a:r>
            <a:r>
              <a:rPr lang="uk-UA" sz="2600" u="sng" dirty="0">
                <a:solidFill>
                  <a:schemeClr val="accent6"/>
                </a:solidFill>
              </a:rPr>
              <a:t>переробників»</a:t>
            </a:r>
            <a:r>
              <a:rPr lang="uk-UA" sz="2600" dirty="0">
                <a:solidFill>
                  <a:schemeClr val="accent6"/>
                </a:solidFill>
              </a:rPr>
              <a:t> з боку держави;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Корупційна складова у відносинах з імпортерами при ввезенні мастильних матеріалів на територію України;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Відсутність науково-технологічної бази і як наслідок – недосконалі технології переробки відпрацьованих олив;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B8E3C6B-1D2E-EE44-B9CC-A46A6BC298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29" y="5777346"/>
            <a:ext cx="1027661" cy="89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55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2B9310-DF62-2943-AE53-3074074900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982" y="1"/>
            <a:ext cx="12095017" cy="1274618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Прогалини в законодавстві України в частині поводження з відпрацьованими оливами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33F0E7-070F-EA47-A8EF-690B21BE30A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399" y="1454727"/>
            <a:ext cx="11831783" cy="5112328"/>
          </a:xfrm>
        </p:spPr>
        <p:txBody>
          <a:bodyPr anchor="ctr">
            <a:noAutofit/>
          </a:bodyPr>
          <a:lstStyle/>
          <a:p>
            <a:r>
              <a:rPr lang="uk-UA" sz="3200" dirty="0">
                <a:solidFill>
                  <a:schemeClr val="accent6"/>
                </a:solidFill>
              </a:rPr>
              <a:t>Відсутня система заохочення правильного поводження з відпрацьованими оливами для споживачів мастильних матеріалів; </a:t>
            </a:r>
          </a:p>
          <a:p>
            <a:r>
              <a:rPr lang="uk-UA" sz="3200" dirty="0">
                <a:solidFill>
                  <a:schemeClr val="accent6"/>
                </a:solidFill>
              </a:rPr>
              <a:t>Недосконалий контроль за використанням мастильних матеріалів споживачами та подальшим процесом переробки/утилізації відпрацьованих олив; </a:t>
            </a:r>
          </a:p>
          <a:p>
            <a:r>
              <a:rPr lang="uk-UA" sz="3200" dirty="0">
                <a:solidFill>
                  <a:schemeClr val="accent6"/>
                </a:solidFill>
              </a:rPr>
              <a:t>Відсутність норм спалювання відпрацьованих олив та контролю за їх виконанням; </a:t>
            </a:r>
          </a:p>
          <a:p>
            <a:r>
              <a:rPr lang="uk-UA" sz="3200" dirty="0">
                <a:solidFill>
                  <a:schemeClr val="accent6"/>
                </a:solidFill>
              </a:rPr>
              <a:t>Неузгодженість податкового та екологічного законодавств в частині утворення та обліку відходів та правил поводження з ними; </a:t>
            </a:r>
            <a:endParaRPr lang="en-US" sz="3200" dirty="0">
              <a:solidFill>
                <a:schemeClr val="accent6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6034D9C-AC73-E143-A366-9C25EACD8B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11938" y="5849390"/>
            <a:ext cx="1027661" cy="89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62897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D689A6-6B1A-4B48-838A-9317E2694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96982"/>
            <a:ext cx="11873345" cy="540327"/>
          </a:xfrm>
        </p:spPr>
        <p:txBody>
          <a:bodyPr>
            <a:normAutofit fontScale="90000"/>
          </a:bodyPr>
          <a:lstStyle/>
          <a:p>
            <a:r>
              <a:rPr lang="uk-UA" b="1" dirty="0">
                <a:solidFill>
                  <a:schemeClr val="accent6">
                    <a:lumMod val="50000"/>
                  </a:schemeClr>
                </a:solidFill>
              </a:rPr>
              <a:t>Пропозиції щодо покращення ситуації</a:t>
            </a:r>
            <a:endParaRPr lang="en-US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D8876FF-1185-6140-8004-31CF7D6EAF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2399" y="856210"/>
            <a:ext cx="11873345" cy="5791201"/>
          </a:xfrm>
        </p:spPr>
        <p:txBody>
          <a:bodyPr>
            <a:noAutofit/>
          </a:bodyPr>
          <a:lstStyle/>
          <a:p>
            <a:r>
              <a:rPr lang="uk-UA" sz="2600" dirty="0">
                <a:solidFill>
                  <a:schemeClr val="accent6"/>
                </a:solidFill>
              </a:rPr>
              <a:t>Запровадження соціальної реклами з правильного поводження з відходами;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Заохочення споживачів правильно збирати та зберігати  відпрацьовані оливи і передавати їх на подальшу переробку в спеціалізовані підприємства за допомогою законодавчих актів;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Зміни в податковому законодавстві, що дозволять/змусять кінцевих споживачів та провайдерів послуг, вести облік та контроль за використанням мастильних матеріалів та утворених відходів;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Заохочення Імпортерів контролювати подальшу долю ввезених ними на територію України мастильних матеріалів (замість пошуку найбільш ефективних «утилізаторів» з використанням системи «</a:t>
            </a:r>
            <a:r>
              <a:rPr lang="uk-UA" sz="2600" dirty="0" err="1">
                <a:solidFill>
                  <a:schemeClr val="accent6"/>
                </a:solidFill>
              </a:rPr>
              <a:t>ретробонусів</a:t>
            </a:r>
            <a:r>
              <a:rPr lang="uk-UA" sz="2600" dirty="0">
                <a:solidFill>
                  <a:schemeClr val="accent6"/>
                </a:solidFill>
              </a:rPr>
              <a:t>»);</a:t>
            </a:r>
          </a:p>
          <a:p>
            <a:r>
              <a:rPr lang="uk-UA" sz="2600" dirty="0">
                <a:solidFill>
                  <a:schemeClr val="accent6"/>
                </a:solidFill>
              </a:rPr>
              <a:t>Розвиток наукової діяльності в сфері глибокої переробки відпрацьованих мастильних матеріалів та нафтових шламів;</a:t>
            </a:r>
            <a:endParaRPr lang="en-US" sz="2600" dirty="0">
              <a:solidFill>
                <a:schemeClr val="accent6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16D544-5FC8-BE41-8670-A0AF2CA0E3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829" y="5777346"/>
            <a:ext cx="1027661" cy="897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0299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989FC-0C54-C347-A377-75A15B0885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574" y="26995"/>
            <a:ext cx="12122426" cy="1325563"/>
          </a:xfrm>
        </p:spPr>
        <p:txBody>
          <a:bodyPr>
            <a:normAutofit/>
          </a:bodyPr>
          <a:lstStyle/>
          <a:p>
            <a:r>
              <a:rPr lang="ru-RU" sz="5400" b="1" dirty="0" err="1">
                <a:solidFill>
                  <a:schemeClr val="accent6">
                    <a:lumMod val="50000"/>
                  </a:schemeClr>
                </a:solidFill>
              </a:rPr>
              <a:t>Партнери</a:t>
            </a:r>
            <a:endParaRPr lang="en-US" sz="5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BC61AE6-B0E9-4F46-90A2-33AE658B93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883" y="1014000"/>
            <a:ext cx="1555044" cy="14788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3A70571-98AE-5E4B-AD11-D845CA4655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4726" y="1337881"/>
            <a:ext cx="1465992" cy="10683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39EB254-69ED-4144-B6EE-9D7BEA4EA0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8060" y="1360239"/>
            <a:ext cx="1398913" cy="95743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0BBFC9B3-689E-1A4A-A70B-6161BB63518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3242" y="1348038"/>
            <a:ext cx="1566670" cy="948752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AB139ACE-6456-5A45-8E4C-A5660AE497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83590" y="1014000"/>
            <a:ext cx="1547743" cy="154774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9478AA7-1A48-B64F-9B39-FFE5445271B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574" y="3252018"/>
            <a:ext cx="1700564" cy="185200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208FA9F-76BC-5D4B-9C3B-43D3B647509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6211" y="3050729"/>
            <a:ext cx="1770483" cy="177048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03347B7-61EF-EA4E-A2D4-9E9F2D52288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363677" y="3030802"/>
            <a:ext cx="2174387" cy="195400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1F562360-37F4-C84A-9E34-544BA338BF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95114" y="2956139"/>
            <a:ext cx="1865073" cy="186507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1598D1A-1E15-284B-BA39-B31557ACA919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857602" y="1188419"/>
            <a:ext cx="1588532" cy="133613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20EF0C5-9BE5-D647-BCAB-AF5B83F4A69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57148" y="2679699"/>
            <a:ext cx="2186154" cy="291506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CE6E3EC3-843B-E641-966C-234B3282530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0179360" y="2679699"/>
            <a:ext cx="1669739" cy="23296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F73FFB2C-7414-5646-99C9-2DA9D6CB88DE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9574" y="5104021"/>
            <a:ext cx="2267226" cy="169817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094532C2-16DE-714F-8AE4-E929DF6C3A52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2418531" y="5272369"/>
            <a:ext cx="2551062" cy="136147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2437823D-5162-DC4B-B3D5-758EB1FB3DC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415034" y="5216404"/>
            <a:ext cx="2342114" cy="1641596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6780768A-ADC0-DD47-99EF-96E3BD53094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105077" y="4728359"/>
            <a:ext cx="1490295" cy="196873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3E2054D-8A99-DB4E-B522-39AAB1FB35E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153616" y="4728359"/>
            <a:ext cx="1845228" cy="181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1110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32C991E-1EED-C348-BD81-92AB4FE83B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2889" y="158044"/>
            <a:ext cx="11966221" cy="6592711"/>
          </a:xfrm>
        </p:spPr>
        <p:txBody>
          <a:bodyPr anchor="ctr">
            <a:normAutofit/>
          </a:bodyPr>
          <a:lstStyle/>
          <a:p>
            <a:pPr marL="3657600" lvl="8" indent="0">
              <a:buNone/>
            </a:pPr>
            <a:r>
              <a:rPr lang="ru-RU" sz="3200" dirty="0">
                <a:solidFill>
                  <a:schemeClr val="accent6">
                    <a:lumMod val="50000"/>
                  </a:schemeClr>
                </a:solidFill>
              </a:rPr>
              <a:t>       </a:t>
            </a:r>
            <a:endParaRPr lang="en-US" sz="3200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7C62EA2-2CAE-D642-AF9E-4AF8EB21DE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356" y="5824372"/>
            <a:ext cx="1027661" cy="897774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CA134B8-A9AC-434F-B119-E333EC65DB3E}"/>
              </a:ext>
            </a:extLst>
          </p:cNvPr>
          <p:cNvSpPr/>
          <p:nvPr/>
        </p:nvSpPr>
        <p:spPr>
          <a:xfrm>
            <a:off x="259643" y="506611"/>
            <a:ext cx="11672711" cy="49859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8"/>
            <a:r>
              <a:rPr lang="ru-RU" sz="3600" b="1" dirty="0" err="1">
                <a:solidFill>
                  <a:schemeClr val="accent6"/>
                </a:solidFill>
              </a:rPr>
              <a:t>Дякую</a:t>
            </a:r>
            <a:r>
              <a:rPr lang="ru-RU" sz="3600" b="1" dirty="0">
                <a:solidFill>
                  <a:schemeClr val="accent6"/>
                </a:solidFill>
              </a:rPr>
              <a:t> за </a:t>
            </a:r>
            <a:r>
              <a:rPr lang="ru-RU" sz="3600" b="1" dirty="0" err="1">
                <a:solidFill>
                  <a:schemeClr val="accent6"/>
                </a:solidFill>
              </a:rPr>
              <a:t>увагу</a:t>
            </a:r>
            <a:r>
              <a:rPr lang="ru-RU" sz="3600" b="1" dirty="0">
                <a:solidFill>
                  <a:schemeClr val="accent6"/>
                </a:solidFill>
              </a:rPr>
              <a:t>!</a:t>
            </a:r>
          </a:p>
          <a:p>
            <a:pPr lvl="8"/>
            <a:r>
              <a:rPr lang="en-US" sz="36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</a:p>
          <a:p>
            <a:pPr lvl="8"/>
            <a:endParaRPr lang="en-US" sz="3600" dirty="0">
              <a:solidFill>
                <a:schemeClr val="accent6">
                  <a:lumMod val="50000"/>
                </a:schemeClr>
              </a:solidFill>
            </a:endParaRPr>
          </a:p>
          <a:p>
            <a:pPr lvl="8"/>
            <a:r>
              <a:rPr lang="en-US" sz="5400" b="1" dirty="0">
                <a:solidFill>
                  <a:schemeClr val="accent6"/>
                </a:solidFill>
                <a:latin typeface="Cooper Black" panose="0208090404030B020404" pitchFamily="18" charset="77"/>
              </a:rPr>
              <a:t>ECO</a:t>
            </a:r>
            <a:r>
              <a:rPr lang="en-US" sz="5400" b="1" dirty="0">
                <a:latin typeface="Cooper Black" panose="0208090404030B020404" pitchFamily="18" charset="77"/>
              </a:rPr>
              <a:t>INTEL</a:t>
            </a:r>
          </a:p>
          <a:p>
            <a:pPr lvl="8"/>
            <a:endParaRPr lang="ru-RU" sz="4800" b="1" dirty="0">
              <a:solidFill>
                <a:schemeClr val="accent6"/>
              </a:solidFill>
            </a:endParaRPr>
          </a:p>
          <a:p>
            <a:pPr lvl="8"/>
            <a:r>
              <a:rPr lang="ru-RU" sz="3600" dirty="0"/>
              <a:t>м. Буча, </a:t>
            </a:r>
            <a:r>
              <a:rPr lang="ru-RU" sz="3600" dirty="0" err="1"/>
              <a:t>Вул</a:t>
            </a:r>
            <a:r>
              <a:rPr lang="ru-RU" sz="3600" dirty="0"/>
              <a:t>. Яблунська,144 </a:t>
            </a:r>
            <a:br>
              <a:rPr lang="ru-RU" sz="3600" dirty="0"/>
            </a:br>
            <a:r>
              <a:rPr lang="en-US" sz="3600" dirty="0"/>
              <a:t>T</a:t>
            </a:r>
            <a:r>
              <a:rPr lang="ru-RU" sz="3600" dirty="0"/>
              <a:t>ел. +38 (044) 338 04 78</a:t>
            </a:r>
            <a:br>
              <a:rPr lang="ru-RU" sz="3600" dirty="0"/>
            </a:br>
            <a:r>
              <a:rPr lang="en-US" sz="3600" dirty="0"/>
              <a:t>M</a:t>
            </a:r>
            <a:r>
              <a:rPr lang="ru-RU" sz="3600" dirty="0"/>
              <a:t>об.+38(050) 461 61 06</a:t>
            </a:r>
          </a:p>
        </p:txBody>
      </p:sp>
      <p:sp>
        <p:nvSpPr>
          <p:cNvPr id="10" name="AutoShape 2" descr="logo_horisontal.ai">
            <a:extLst>
              <a:ext uri="{FF2B5EF4-FFF2-40B4-BE49-F238E27FC236}">
                <a16:creationId xmlns:a16="http://schemas.microsoft.com/office/drawing/2014/main" id="{A4266110-0416-7E42-A753-04C479168D2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AutoShape 4" descr="logo_horisontal.ai">
            <a:extLst>
              <a:ext uri="{FF2B5EF4-FFF2-40B4-BE49-F238E27FC236}">
                <a16:creationId xmlns:a16="http://schemas.microsoft.com/office/drawing/2014/main" id="{66827C09-7A6B-3044-84B5-063E8595DA4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096000" y="34290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AutoShape 6" descr="logo_horisontal.svg">
            <a:extLst>
              <a:ext uri="{FF2B5EF4-FFF2-40B4-BE49-F238E27FC236}">
                <a16:creationId xmlns:a16="http://schemas.microsoft.com/office/drawing/2014/main" id="{D23A719B-BD63-ED4F-BC20-3C9141203D72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6248400" y="35814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35524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8859</TotalTime>
  <Words>517</Words>
  <Application>Microsoft Macintosh PowerPoint</Application>
  <PresentationFormat>Widescreen</PresentationFormat>
  <Paragraphs>75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Apple Color Emoji</vt:lpstr>
      <vt:lpstr>Arial</vt:lpstr>
      <vt:lpstr>Calibri</vt:lpstr>
      <vt:lpstr>Calibri Light</vt:lpstr>
      <vt:lpstr>Cooper Black</vt:lpstr>
      <vt:lpstr>Times New Roman</vt:lpstr>
      <vt:lpstr>Office Theme</vt:lpstr>
      <vt:lpstr>Перспективи та труднощі розвитку галузі переробки відпрацьованих олив в Україні.   Ситуація очима переробника. </vt:lpstr>
      <vt:lpstr>Знайомство з ТОВ «Екоінтел»</vt:lpstr>
      <vt:lpstr>Огляд ринку мастильних матеріалів в Україні</vt:lpstr>
      <vt:lpstr>Основні «виробники» відпрацьованих мастил в Україні </vt:lpstr>
      <vt:lpstr>«Переробники» відпрацьованих мастил в Україні</vt:lpstr>
      <vt:lpstr>Стан переробки відпрацьованих олив в Україні. Способи переробки.</vt:lpstr>
      <vt:lpstr>Світовий досвід поводження з відпрацьованими мастилами</vt:lpstr>
      <vt:lpstr>Основні проблеми, що перешкоджають розвитку переробки відпрацьованих олив в Україні</vt:lpstr>
      <vt:lpstr>Прогалини в законодавстві України в частині поводження з відпрацьованими оливами</vt:lpstr>
      <vt:lpstr>Пропозиції щодо покращення ситуації</vt:lpstr>
      <vt:lpstr>Партнери</vt:lpstr>
      <vt:lpstr>PowerPoint Presentation</vt:lpstr>
    </vt:vector>
  </TitlesOfParts>
  <Company/>
  <LinksUpToDate>false</LinksUpToDate>
  <SharedDoc>false</SharedDoc>
  <HyperlinksChanged>false</HyperlinksChanged>
  <AppVersion>16.0013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Перспективи та труднощі розвитку галузі переробки відпрацьваних олив в Україні. Ситуація очима переробника</dc:title>
  <dc:creator>Valeriy Lebega</dc:creator>
  <cp:lastModifiedBy>Olga Lebega</cp:lastModifiedBy>
  <cp:revision>47</cp:revision>
  <dcterms:created xsi:type="dcterms:W3CDTF">2018-06-06T04:47:52Z</dcterms:created>
  <dcterms:modified xsi:type="dcterms:W3CDTF">2018-06-13T08:57:23Z</dcterms:modified>
</cp:coreProperties>
</file>