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2B7A"/>
    <a:srgbClr val="2039A4"/>
    <a:srgbClr val="0D238F"/>
    <a:srgbClr val="1009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06" autoAdjust="0"/>
  </p:normalViewPr>
  <p:slideViewPr>
    <p:cSldViewPr>
      <p:cViewPr varScale="1">
        <p:scale>
          <a:sx n="86" d="100"/>
          <a:sy n="86" d="100"/>
        </p:scale>
        <p:origin x="-150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E82C7-6690-4997-AB8B-9AB17017B73A}" type="datetimeFigureOut">
              <a:rPr lang="ru-RU" smtClean="0"/>
              <a:pPr/>
              <a:t>09.08.2012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748ED-F769-414E-AFEA-0721B6E65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2B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ZBOOK\Desktop\ALTSTAR\Презентация\mapt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071546"/>
            <a:ext cx="4019115" cy="2465571"/>
          </a:xfrm>
          <a:prstGeom prst="rect">
            <a:avLst/>
          </a:prstGeom>
          <a:noFill/>
        </p:spPr>
      </p:pic>
      <p:pic>
        <p:nvPicPr>
          <p:cNvPr id="4" name="Picture 2" descr="C:\Users\ZBOOK\Desktop\ALTSTAR\Презентация\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428736"/>
            <a:ext cx="1228857" cy="1285884"/>
          </a:xfrm>
          <a:prstGeom prst="rect">
            <a:avLst/>
          </a:prstGeom>
          <a:noFill/>
        </p:spPr>
      </p:pic>
      <p:pic>
        <p:nvPicPr>
          <p:cNvPr id="1027" name="Picture 3" descr="C:\Users\ZBOOK\Desktop\ALTSTAR\Презентация\m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571612"/>
            <a:ext cx="1724393" cy="11430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87669"/>
            <a:ext cx="7929618" cy="398455"/>
          </a:xfrm>
        </p:spPr>
        <p:txBody>
          <a:bodyPr>
            <a:noAutofit/>
          </a:bodyPr>
          <a:lstStyle/>
          <a:p>
            <a:r>
              <a:rPr lang="ru-RU" sz="3500" dirty="0" smtClean="0">
                <a:solidFill>
                  <a:schemeClr val="bg1"/>
                </a:solidFill>
              </a:rPr>
              <a:t>Наша компания</a:t>
            </a:r>
            <a:endParaRPr lang="ru-RU" sz="35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3643314"/>
            <a:ext cx="8215370" cy="2714644"/>
          </a:xfrm>
        </p:spPr>
        <p:txBody>
          <a:bodyPr>
            <a:normAutofit fontScale="25000" lnSpcReduction="20000"/>
          </a:bodyPr>
          <a:lstStyle/>
          <a:p>
            <a:pPr indent="457200" algn="just"/>
            <a:r>
              <a:rPr lang="ru-RU" sz="7200" dirty="0" smtClean="0">
                <a:solidFill>
                  <a:schemeClr val="bg1">
                    <a:lumMod val="85000"/>
                  </a:schemeClr>
                </a:solidFill>
              </a:rPr>
              <a:t>Небольшая группа единомышленников </a:t>
            </a:r>
            <a:r>
              <a:rPr lang="ru-RU" sz="7200" dirty="0">
                <a:solidFill>
                  <a:schemeClr val="bg1">
                    <a:lumMod val="85000"/>
                  </a:schemeClr>
                </a:solidFill>
              </a:rPr>
              <a:t>в 2000 году открыла в Киеве мастерскую по ремонту стартеров и генераторов</a:t>
            </a:r>
            <a:r>
              <a:rPr lang="ru-RU" sz="7200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ru-RU" sz="7200" dirty="0">
              <a:solidFill>
                <a:schemeClr val="bg1">
                  <a:lumMod val="85000"/>
                </a:schemeClr>
              </a:solidFill>
            </a:endParaRPr>
          </a:p>
          <a:p>
            <a:pPr indent="457200" algn="just"/>
            <a:r>
              <a:rPr lang="ru-RU" sz="7200" dirty="0" smtClean="0">
                <a:solidFill>
                  <a:schemeClr val="bg1">
                    <a:lumMod val="85000"/>
                  </a:schemeClr>
                </a:solidFill>
              </a:rPr>
              <a:t>На сегодня наш коллектив </a:t>
            </a:r>
            <a:r>
              <a:rPr lang="ru-RU" sz="7200" dirty="0">
                <a:solidFill>
                  <a:schemeClr val="bg1">
                    <a:lumMod val="85000"/>
                  </a:schemeClr>
                </a:solidFill>
              </a:rPr>
              <a:t>насчитывает 20 профессионалов, которые прошли вместе с компанией путь от мастерской, в юридическом статусе частного предпринимателя - плательщика единого налога, до Общества с ограниченной ответственностью - плательщика налога на прибыль и НДС</a:t>
            </a:r>
            <a:r>
              <a:rPr lang="ru-RU" sz="7200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ru-RU" sz="7200" dirty="0">
              <a:solidFill>
                <a:schemeClr val="bg1">
                  <a:lumMod val="85000"/>
                </a:schemeClr>
              </a:solidFill>
            </a:endParaRPr>
          </a:p>
          <a:p>
            <a:pPr indent="457200" algn="just"/>
            <a:r>
              <a:rPr lang="ru-RU" sz="7200" dirty="0">
                <a:solidFill>
                  <a:schemeClr val="bg1">
                    <a:lumMod val="85000"/>
                  </a:schemeClr>
                </a:solidFill>
              </a:rPr>
              <a:t>С момента создания и по сегодняшний день, руководителем и владельцем компании является </a:t>
            </a:r>
            <a:r>
              <a:rPr lang="ru-RU" sz="7200" b="1" dirty="0">
                <a:solidFill>
                  <a:schemeClr val="bg1"/>
                </a:solidFill>
              </a:rPr>
              <a:t>Виктор </a:t>
            </a:r>
            <a:r>
              <a:rPr lang="ru-RU" sz="7200" b="1" dirty="0" smtClean="0">
                <a:solidFill>
                  <a:schemeClr val="bg1"/>
                </a:solidFill>
              </a:rPr>
              <a:t>Руденький</a:t>
            </a:r>
            <a:r>
              <a:rPr lang="ru-RU" sz="7200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ru-RU" sz="7200" dirty="0">
              <a:solidFill>
                <a:schemeClr val="bg1">
                  <a:lumMod val="85000"/>
                </a:schemeClr>
              </a:solidFill>
            </a:endParaRPr>
          </a:p>
          <a:p>
            <a:pPr indent="457200" algn="just"/>
            <a:r>
              <a:rPr lang="ru-RU" sz="7200" dirty="0">
                <a:solidFill>
                  <a:schemeClr val="bg1">
                    <a:lumMod val="85000"/>
                  </a:schemeClr>
                </a:solidFill>
              </a:rPr>
              <a:t>Одним из основных принципов компании является </a:t>
            </a:r>
            <a:r>
              <a:rPr lang="ru-RU" sz="7200" b="1" dirty="0">
                <a:solidFill>
                  <a:schemeClr val="bg1"/>
                </a:solidFill>
              </a:rPr>
              <a:t>рациональное использование собственных оборотных средств без привлечения кредитов</a:t>
            </a:r>
            <a:r>
              <a:rPr lang="ru-RU" sz="7200" dirty="0">
                <a:solidFill>
                  <a:schemeClr val="bg1">
                    <a:lumMod val="85000"/>
                  </a:schemeClr>
                </a:solidFill>
              </a:rPr>
              <a:t>, инвестиций со стороны, а также прочих заемных средств.</a:t>
            </a:r>
          </a:p>
          <a:p>
            <a:endParaRPr lang="ru-RU" dirty="0"/>
          </a:p>
        </p:txBody>
      </p:sp>
      <p:pic>
        <p:nvPicPr>
          <p:cNvPr id="1026" name="Picture 2" descr="C:\Users\ZBOOK\Desktop\ALTSTAR\Презентация\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285728"/>
            <a:ext cx="2928958" cy="1381134"/>
          </a:xfrm>
          <a:prstGeom prst="rect">
            <a:avLst/>
          </a:prstGeom>
          <a:noFill/>
          <a:effectLst>
            <a:outerShdw blurRad="266700" dist="76200" dir="5400000" algn="t" rotWithShape="0">
              <a:prstClr val="black">
                <a:alpha val="84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2B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496" y="274638"/>
            <a:ext cx="4686304" cy="582594"/>
          </a:xfrm>
        </p:spPr>
        <p:txBody>
          <a:bodyPr>
            <a:noAutofit/>
          </a:bodyPr>
          <a:lstStyle/>
          <a:p>
            <a:pPr algn="r"/>
            <a:r>
              <a:rPr lang="uk-UA" sz="3600" dirty="0" smtClean="0">
                <a:solidFill>
                  <a:schemeClr val="bg1"/>
                </a:solidFill>
              </a:rPr>
              <a:t>Структура </a:t>
            </a:r>
            <a:r>
              <a:rPr lang="uk-UA" sz="3600" dirty="0" err="1" smtClean="0">
                <a:solidFill>
                  <a:schemeClr val="bg1"/>
                </a:solidFill>
              </a:rPr>
              <a:t>компании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57850"/>
          </a:xfrm>
        </p:spPr>
        <p:txBody>
          <a:bodyPr>
            <a:normAutofit fontScale="92500" lnSpcReduction="20000"/>
          </a:bodyPr>
          <a:lstStyle/>
          <a:p>
            <a:pPr marL="0" indent="457200" algn="just"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Компания выбрала для себя два основных направления деятельности: </a:t>
            </a: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r>
              <a:rPr lang="en-US" sz="1800" b="1" dirty="0" smtClean="0">
                <a:solidFill>
                  <a:schemeClr val="bg1">
                    <a:lumMod val="85000"/>
                  </a:schemeClr>
                </a:solidFill>
              </a:rPr>
              <a:t>- </a:t>
            </a:r>
            <a:r>
              <a:rPr lang="ru-RU" sz="1800" b="1" dirty="0" smtClean="0">
                <a:solidFill>
                  <a:schemeClr val="bg1"/>
                </a:solidFill>
              </a:rPr>
              <a:t>оптовая торговля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комплектующими и агрегатами, </a:t>
            </a: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r>
              <a:rPr lang="en-US" sz="1800" b="1" dirty="0" smtClean="0">
                <a:solidFill>
                  <a:schemeClr val="bg1">
                    <a:lumMod val="85000"/>
                  </a:schemeClr>
                </a:solidFill>
              </a:rPr>
              <a:t>- </a:t>
            </a:r>
            <a:r>
              <a:rPr lang="ru-RU" sz="1800" b="1" dirty="0" smtClean="0">
                <a:solidFill>
                  <a:schemeClr val="bg1"/>
                </a:solidFill>
              </a:rPr>
              <a:t>розничная торговля </a:t>
            </a:r>
            <a:r>
              <a:rPr lang="ru-RU" sz="1800" dirty="0" smtClean="0">
                <a:solidFill>
                  <a:schemeClr val="bg1"/>
                </a:solidFill>
              </a:rPr>
              <a:t>и </a:t>
            </a:r>
            <a:r>
              <a:rPr lang="ru-RU" sz="1800" b="1" dirty="0" smtClean="0">
                <a:solidFill>
                  <a:schemeClr val="bg1"/>
                </a:solidFill>
              </a:rPr>
              <a:t>ремонт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агрегатов.</a:t>
            </a: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На протяжении десяти лет мы сумели создать </a:t>
            </a:r>
            <a:r>
              <a:rPr lang="ru-RU" sz="1800" b="1" dirty="0" smtClean="0">
                <a:solidFill>
                  <a:schemeClr val="bg1"/>
                </a:solidFill>
              </a:rPr>
              <a:t>сеть оптовых клиентов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 в разных регионах Украины, которая насчитывает </a:t>
            </a:r>
            <a:r>
              <a:rPr lang="ru-RU" sz="1800" b="1" dirty="0" smtClean="0">
                <a:solidFill>
                  <a:schemeClr val="bg1"/>
                </a:solidFill>
              </a:rPr>
              <a:t>более трехсот юридических лиц и частных предпринимателей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, занимающихся продажей комплектующих и агрегатов, а так же их ремонтом.</a:t>
            </a: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spcBef>
                <a:spcPts val="0"/>
              </a:spcBef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spcBef>
                <a:spcPts val="0"/>
              </a:spcBef>
              <a:buNone/>
            </a:pPr>
            <a:endParaRPr lang="en-US" sz="1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Наша розничная сеть включает в себя </a:t>
            </a:r>
            <a:r>
              <a:rPr lang="ru-RU" sz="1800" b="1" dirty="0" smtClean="0">
                <a:solidFill>
                  <a:schemeClr val="bg1"/>
                </a:solidFill>
              </a:rPr>
              <a:t>магазин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 в Киеве, а также </a:t>
            </a:r>
            <a:r>
              <a:rPr lang="ru-RU" sz="1800" b="1" dirty="0" smtClean="0">
                <a:solidFill>
                  <a:schemeClr val="bg1"/>
                </a:solidFill>
              </a:rPr>
              <a:t>3 мастерские в Киеве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 и 3 в регионах Украины (Ивано-Франковск, Донецк, Черкассы). Еще 2 мастерские в Киеве начнут свою работу уже с сентября, а еще 4 в начале 2013 г. Мастерская по восстановлению агрегатов начнет свою работу с ноября 2012 г.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Мы 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обслуживаем, как оптовых, так и розничных клиентов.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Среди наших клиентов дилерские и специализированные станции технического обслуживания автомобилей, оптовые и розничные магазины, интернет-магазины, транспортные компании, специализирующиеся на перевозках грузов и пассажиров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800" dirty="0">
              <a:solidFill>
                <a:schemeClr val="bg1">
                  <a:lumMod val="85000"/>
                </a:schemeClr>
              </a:solidFill>
            </a:endParaRPr>
          </a:p>
          <a:p>
            <a:endParaRPr lang="ru-RU" sz="2800" dirty="0"/>
          </a:p>
        </p:txBody>
      </p:sp>
      <p:pic>
        <p:nvPicPr>
          <p:cNvPr id="4" name="Picture 2" descr="C:\Users\ZBOOK\Desktop\ALTSTAR\Презентация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180" y="214290"/>
            <a:ext cx="1514928" cy="714356"/>
          </a:xfrm>
          <a:prstGeom prst="rect">
            <a:avLst/>
          </a:prstGeom>
          <a:noFill/>
        </p:spPr>
      </p:pic>
      <p:pic>
        <p:nvPicPr>
          <p:cNvPr id="1026" name="Picture 2" descr="C:\Users\ZBOOK\Desktop\ALTSTAR\Презентация\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786058"/>
            <a:ext cx="2428891" cy="1821174"/>
          </a:xfrm>
          <a:prstGeom prst="rect">
            <a:avLst/>
          </a:prstGeom>
          <a:noFill/>
        </p:spPr>
      </p:pic>
      <p:pic>
        <p:nvPicPr>
          <p:cNvPr id="5" name="Picture 2" descr="C:\Users\ZBOOK\Desktop\ALTSTAR\Презентация\w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2786058"/>
            <a:ext cx="2428892" cy="1821669"/>
          </a:xfrm>
          <a:prstGeom prst="rect">
            <a:avLst/>
          </a:prstGeom>
          <a:noFill/>
        </p:spPr>
      </p:pic>
      <p:pic>
        <p:nvPicPr>
          <p:cNvPr id="6" name="Picture 2" descr="H:\DCIM\100KZ981\100_00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2786058"/>
            <a:ext cx="2428892" cy="18216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2B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285728"/>
            <a:ext cx="3400420" cy="64294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Ассортимент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60465"/>
            <a:ext cx="8229600" cy="5054617"/>
          </a:xfrm>
        </p:spPr>
        <p:txBody>
          <a:bodyPr>
            <a:noAutofit/>
          </a:bodyPr>
          <a:lstStyle/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По мнению наших клиентов и конкурентов, мы </a:t>
            </a:r>
            <a:r>
              <a:rPr lang="ru-RU" sz="1800" b="1" dirty="0" smtClean="0">
                <a:solidFill>
                  <a:schemeClr val="bg1"/>
                </a:solidFill>
              </a:rPr>
              <a:t>входим в тройку лидеров 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стартерно-генераторного бизнеса Украины.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Ассортимент нашего склада максимально покрывает все потребности наших клиентов и в стоимостной оценке </a:t>
            </a:r>
            <a:r>
              <a:rPr lang="ru-RU" sz="1800" b="1" dirty="0" smtClean="0">
                <a:solidFill>
                  <a:schemeClr val="bg1"/>
                </a:solidFill>
              </a:rPr>
              <a:t>превышает 1 000 000 евро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.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Около 10% остатка склада составляет товар китайских производителей.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В 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нашем ассортименте производители: </a:t>
            </a:r>
            <a:r>
              <a:rPr lang="ru-RU" sz="1800" b="1" dirty="0" err="1">
                <a:solidFill>
                  <a:schemeClr val="bg1"/>
                </a:solidFill>
              </a:rPr>
              <a:t>Bosch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Valeo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Delco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Remy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HC-Parts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Hitachi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Mitsubishi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Nippon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Denso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Niermann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Magneton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Mando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Unipoint</a:t>
            </a:r>
            <a:r>
              <a:rPr lang="ru-RU" sz="1800" b="1" dirty="0">
                <a:solidFill>
                  <a:schemeClr val="bg1"/>
                </a:solidFill>
              </a:rPr>
              <a:t>, RNL, </a:t>
            </a:r>
            <a:r>
              <a:rPr lang="ru-RU" sz="1800" b="1" dirty="0" err="1">
                <a:solidFill>
                  <a:schemeClr val="bg1"/>
                </a:solidFill>
              </a:rPr>
              <a:t>Cargo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Orme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Ika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Ghibaudi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Mario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Mobiletron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Transpo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Zen</a:t>
            </a:r>
            <a:r>
              <a:rPr lang="ru-RU" sz="1800" b="1" dirty="0">
                <a:solidFill>
                  <a:schemeClr val="bg1"/>
                </a:solidFill>
              </a:rPr>
              <a:t>, ZM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Ежемесячный оборот составляет от </a:t>
            </a:r>
            <a:r>
              <a:rPr lang="ru-RU" sz="1800" dirty="0">
                <a:solidFill>
                  <a:schemeClr val="bg1"/>
                </a:solidFill>
              </a:rPr>
              <a:t>120 000 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до </a:t>
            </a:r>
            <a:r>
              <a:rPr lang="ru-RU" sz="1800" dirty="0">
                <a:solidFill>
                  <a:schemeClr val="bg1"/>
                </a:solidFill>
              </a:rPr>
              <a:t>180 000 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евро в зависимости от сезона.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С </a:t>
            </a:r>
            <a:r>
              <a:rPr lang="ru-RU" sz="1800" dirty="0" smtClean="0">
                <a:solidFill>
                  <a:schemeClr val="bg1">
                    <a:lumMod val="85000"/>
                  </a:schemeClr>
                </a:solidFill>
              </a:rPr>
              <a:t>2012 года 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наше предприятие стало </a:t>
            </a:r>
            <a:r>
              <a:rPr lang="ru-RU" sz="1800" b="1" dirty="0">
                <a:solidFill>
                  <a:schemeClr val="bg1"/>
                </a:solidFill>
              </a:rPr>
              <a:t>официальным дилером </a:t>
            </a:r>
            <a:r>
              <a:rPr lang="ru-RU" sz="1800" b="1" dirty="0" err="1">
                <a:solidFill>
                  <a:schemeClr val="bg1"/>
                </a:solidFill>
              </a:rPr>
              <a:t>Bosch</a:t>
            </a:r>
            <a:r>
              <a:rPr lang="ru-RU" sz="18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на территории Украины.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Наше предприятие аккредитовано на Киевской региональной таможне и заключило прямые импортные контракты с </a:t>
            </a:r>
            <a:r>
              <a:rPr lang="ru-RU" sz="1800" b="1" dirty="0" err="1">
                <a:solidFill>
                  <a:schemeClr val="bg1"/>
                </a:solidFill>
              </a:rPr>
              <a:t>Valeo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Koyo</a:t>
            </a:r>
            <a:r>
              <a:rPr lang="ru-RU" sz="1800" b="1" dirty="0">
                <a:solidFill>
                  <a:schemeClr val="bg1"/>
                </a:solidFill>
              </a:rPr>
              <a:t>, ERA </a:t>
            </a:r>
            <a:r>
              <a:rPr lang="ru-RU" sz="1800" b="1" dirty="0" err="1">
                <a:solidFill>
                  <a:schemeClr val="bg1"/>
                </a:solidFill>
              </a:rPr>
              <a:t>S.p.A</a:t>
            </a:r>
            <a:r>
              <a:rPr lang="ru-RU" sz="1800" b="1" dirty="0">
                <a:solidFill>
                  <a:schemeClr val="bg1"/>
                </a:solidFill>
              </a:rPr>
              <a:t>., </a:t>
            </a:r>
            <a:r>
              <a:rPr lang="ru-RU" sz="1800" b="1" dirty="0" err="1">
                <a:solidFill>
                  <a:schemeClr val="bg1"/>
                </a:solidFill>
              </a:rPr>
              <a:t>Ika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Gebe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Cargo</a:t>
            </a:r>
            <a:r>
              <a:rPr lang="ru-RU" sz="1800" b="1" dirty="0">
                <a:solidFill>
                  <a:schemeClr val="bg1"/>
                </a:solidFill>
              </a:rPr>
              <a:t>, IACO, </a:t>
            </a:r>
            <a:r>
              <a:rPr lang="ru-RU" sz="1800" b="1" dirty="0" err="1">
                <a:solidFill>
                  <a:schemeClr val="bg1"/>
                </a:solidFill>
              </a:rPr>
              <a:t>Mario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Ghibaudi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Mobiletron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Niermann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Prestolite</a:t>
            </a:r>
            <a:r>
              <a:rPr lang="ru-RU" sz="1800" b="1" dirty="0">
                <a:solidFill>
                  <a:schemeClr val="bg1"/>
                </a:solidFill>
              </a:rPr>
              <a:t> </a:t>
            </a:r>
            <a:r>
              <a:rPr lang="ru-RU" sz="1800" b="1" dirty="0" err="1">
                <a:solidFill>
                  <a:schemeClr val="bg1"/>
                </a:solidFill>
              </a:rPr>
              <a:t>Electric</a:t>
            </a:r>
            <a:r>
              <a:rPr lang="ru-RU" sz="1800" b="1" dirty="0">
                <a:solidFill>
                  <a:schemeClr val="bg1"/>
                </a:solidFill>
              </a:rPr>
              <a:t> LTD, </a:t>
            </a:r>
            <a:r>
              <a:rPr lang="ru-RU" sz="1800" b="1" dirty="0" err="1">
                <a:solidFill>
                  <a:schemeClr val="bg1"/>
                </a:solidFill>
              </a:rPr>
              <a:t>Unipoint</a:t>
            </a:r>
            <a:r>
              <a:rPr lang="ru-RU" sz="1800" b="1" dirty="0">
                <a:solidFill>
                  <a:schemeClr val="bg1"/>
                </a:solidFill>
              </a:rPr>
              <a:t>, </a:t>
            </a:r>
            <a:r>
              <a:rPr lang="ru-RU" sz="1800" b="1" dirty="0" err="1">
                <a:solidFill>
                  <a:schemeClr val="bg1"/>
                </a:solidFill>
              </a:rPr>
              <a:t>Waiglobal</a:t>
            </a:r>
            <a:endParaRPr lang="ru-RU" sz="1800" b="1" dirty="0">
              <a:solidFill>
                <a:schemeClr val="bg1"/>
              </a:solidFill>
            </a:endParaRP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bg1">
                    <a:lumMod val="85000"/>
                  </a:schemeClr>
                </a:solidFill>
              </a:rPr>
              <a:t>Ежемесячный начальный планируемый оборот по INA 10 000 евро.</a:t>
            </a:r>
          </a:p>
        </p:txBody>
      </p:sp>
      <p:pic>
        <p:nvPicPr>
          <p:cNvPr id="4" name="Picture 2" descr="C:\Users\ZBOOK\Desktop\ALTSTAR\Презентация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180" y="214290"/>
            <a:ext cx="1514928" cy="7143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292</Words>
  <Application>Microsoft Office PowerPoint</Application>
  <PresentationFormat>Экран (4:3)</PresentationFormat>
  <Paragraphs>30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Наша компания</vt:lpstr>
      <vt:lpstr>Структура компании</vt:lpstr>
      <vt:lpstr>Ассортимент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ZBOOK</dc:creator>
  <cp:lastModifiedBy>ZBOOK</cp:lastModifiedBy>
  <cp:revision>18</cp:revision>
  <dcterms:created xsi:type="dcterms:W3CDTF">2012-08-07T13:28:15Z</dcterms:created>
  <dcterms:modified xsi:type="dcterms:W3CDTF">2012-08-09T11:39:37Z</dcterms:modified>
</cp:coreProperties>
</file>